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79" r:id="rId3"/>
    <p:sldId id="301" r:id="rId4"/>
    <p:sldId id="305" r:id="rId5"/>
    <p:sldId id="272" r:id="rId6"/>
    <p:sldId id="304" r:id="rId7"/>
    <p:sldId id="303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306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300" r:id="rId27"/>
    <p:sldId id="302" r:id="rId2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ematski slog 1 – poudarek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rez sloga, brez mrež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ematski slog 1 – poudarek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rednji slog 2 – poudarek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rednji slog 2 – poudarek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Srednji slog 4 – poudarek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FD4443E-F989-4FC4-A0C8-D5A2AF1F390B}" styleName="Temni slog 1 – poudarek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Temni slog 1 – poudarek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84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0325-951B-434F-986E-9ED73B42B0C3}" type="datetimeFigureOut">
              <a:rPr lang="sl-SI" smtClean="0"/>
              <a:t>23. 10. 2017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4A46D-B5BE-4778-A990-BCCF4FCB55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314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0325-951B-434F-986E-9ED73B42B0C3}" type="datetimeFigureOut">
              <a:rPr lang="sl-SI" smtClean="0"/>
              <a:t>23. 10. 2017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4A46D-B5BE-4778-A990-BCCF4FCB55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73576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0325-951B-434F-986E-9ED73B42B0C3}" type="datetimeFigureOut">
              <a:rPr lang="sl-SI" smtClean="0"/>
              <a:t>23. 10. 2017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4A46D-B5BE-4778-A990-BCCF4FCB55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2710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0325-951B-434F-986E-9ED73B42B0C3}" type="datetimeFigureOut">
              <a:rPr lang="sl-SI" smtClean="0"/>
              <a:t>23. 10. 2017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4A46D-B5BE-4778-A990-BCCF4FCB55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00088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0325-951B-434F-986E-9ED73B42B0C3}" type="datetimeFigureOut">
              <a:rPr lang="sl-SI" smtClean="0"/>
              <a:t>23. 10. 2017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4A46D-B5BE-4778-A990-BCCF4FCB55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0873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0325-951B-434F-986E-9ED73B42B0C3}" type="datetimeFigureOut">
              <a:rPr lang="sl-SI" smtClean="0"/>
              <a:t>23. 10. 2017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4A46D-B5BE-4778-A990-BCCF4FCB55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5443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0325-951B-434F-986E-9ED73B42B0C3}" type="datetimeFigureOut">
              <a:rPr lang="sl-SI" smtClean="0"/>
              <a:t>23. 10. 2017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4A46D-B5BE-4778-A990-BCCF4FCB55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9288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0325-951B-434F-986E-9ED73B42B0C3}" type="datetimeFigureOut">
              <a:rPr lang="sl-SI" smtClean="0"/>
              <a:t>23. 10. 2017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4A46D-B5BE-4778-A990-BCCF4FCB55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1167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0325-951B-434F-986E-9ED73B42B0C3}" type="datetimeFigureOut">
              <a:rPr lang="sl-SI" smtClean="0"/>
              <a:t>23. 10. 2017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4A46D-B5BE-4778-A990-BCCF4FCB55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3246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0325-951B-434F-986E-9ED73B42B0C3}" type="datetimeFigureOut">
              <a:rPr lang="sl-SI" smtClean="0"/>
              <a:t>23. 10. 2017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4A46D-B5BE-4778-A990-BCCF4FCB55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4282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0325-951B-434F-986E-9ED73B42B0C3}" type="datetimeFigureOut">
              <a:rPr lang="sl-SI" smtClean="0"/>
              <a:t>23. 10. 2017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4A46D-B5BE-4778-A990-BCCF4FCB55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4550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E0325-951B-434F-986E-9ED73B42B0C3}" type="datetimeFigureOut">
              <a:rPr lang="sl-SI" smtClean="0"/>
              <a:t>23. 10. 2017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4A46D-B5BE-4778-A990-BCCF4FCB55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501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ar.gov.si/fileadmin/user_upload/napovedi/jesen/2017/JNGG_2017_publikacija2.pdf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.europa.eu/info/business-economy-euro/economic-performance-and-forecasts/economic-forecasts/winter-2017-economic-forecast_e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dsv.org/mup.ph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dsv.org/mup.ph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871" y="1868557"/>
            <a:ext cx="2239913" cy="1648501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216" y="151306"/>
            <a:ext cx="11610109" cy="159031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2626" y="1772316"/>
            <a:ext cx="7283026" cy="4416449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56408A11-4737-4D82-BA66-3583C83AE6B2}"/>
              </a:ext>
            </a:extLst>
          </p:cNvPr>
          <p:cNvSpPr txBox="1"/>
          <p:nvPr/>
        </p:nvSpPr>
        <p:spPr>
          <a:xfrm>
            <a:off x="698524" y="6188765"/>
            <a:ext cx="8836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/>
              <a:t>Jure Fišer</a:t>
            </a:r>
            <a:r>
              <a:rPr lang="sl-SI" dirty="0"/>
              <a:t>, predsednik Sekcije zbiralcev in predelovalcev kovinskih in nekovinskih materialov</a:t>
            </a:r>
          </a:p>
        </p:txBody>
      </p:sp>
    </p:spTree>
    <p:extLst>
      <p:ext uri="{BB962C8B-B14F-4D97-AF65-F5344CB8AC3E}">
        <p14:creationId xmlns:p14="http://schemas.microsoft.com/office/powerpoint/2010/main" val="2803821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738" y="0"/>
            <a:ext cx="1968262" cy="144857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Obeti 2017 (in naprej)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>
                <a:latin typeface="+mj-lt"/>
              </a:rPr>
              <a:t>Gospodarska rast v Sloveniji </a:t>
            </a:r>
            <a:br>
              <a:rPr lang="sl-SI" dirty="0">
                <a:latin typeface="+mj-lt"/>
              </a:rPr>
            </a:br>
            <a:r>
              <a:rPr lang="sl-SI" sz="2400" dirty="0" err="1">
                <a:latin typeface="+mj-lt"/>
              </a:rPr>
              <a:t>Umar</a:t>
            </a:r>
            <a:r>
              <a:rPr lang="sl-SI" sz="2400" dirty="0">
                <a:latin typeface="+mj-lt"/>
              </a:rPr>
              <a:t> n</a:t>
            </a:r>
            <a:r>
              <a:rPr lang="it-IT" sz="2400" dirty="0" err="1">
                <a:latin typeface="+mj-lt"/>
              </a:rPr>
              <a:t>apoved</a:t>
            </a:r>
            <a:r>
              <a:rPr lang="it-IT" sz="2400" dirty="0">
                <a:latin typeface="+mj-lt"/>
              </a:rPr>
              <a:t> </a:t>
            </a:r>
            <a:r>
              <a:rPr lang="it-IT" sz="2400" dirty="0" err="1">
                <a:latin typeface="+mj-lt"/>
              </a:rPr>
              <a:t>rasti</a:t>
            </a:r>
            <a:r>
              <a:rPr lang="it-IT" sz="2400" dirty="0">
                <a:latin typeface="+mj-lt"/>
              </a:rPr>
              <a:t> BD</a:t>
            </a:r>
            <a:r>
              <a:rPr lang="sl-SI" dirty="0">
                <a:latin typeface="+mj-lt"/>
              </a:rPr>
              <a:t>P</a:t>
            </a:r>
            <a:r>
              <a:rPr lang="sl-SI" sz="2000" dirty="0">
                <a:latin typeface="+mj-lt"/>
              </a:rPr>
              <a:t> (</a:t>
            </a:r>
            <a:r>
              <a:rPr lang="sl-SI" sz="1800" dirty="0">
                <a:latin typeface="+mj-lt"/>
                <a:hlinkClick r:id="rId3"/>
              </a:rPr>
              <a:t>http://www.umar.gov.si/fileadmin/user_upload/napovedi/jesen/2017/JNGG_2017_publikacija2.pdf</a:t>
            </a:r>
            <a:r>
              <a:rPr lang="sl-SI" sz="1800" dirty="0">
                <a:latin typeface="+mj-lt"/>
              </a:rPr>
              <a:t>)</a:t>
            </a:r>
          </a:p>
          <a:p>
            <a:pPr lvl="2"/>
            <a:r>
              <a:rPr lang="it-IT" dirty="0">
                <a:latin typeface="+mj-lt"/>
              </a:rPr>
              <a:t>201</a:t>
            </a:r>
            <a:r>
              <a:rPr lang="sl-SI" dirty="0">
                <a:latin typeface="+mj-lt"/>
              </a:rPr>
              <a:t>7</a:t>
            </a:r>
            <a:r>
              <a:rPr lang="it-IT" dirty="0">
                <a:latin typeface="+mj-lt"/>
              </a:rPr>
              <a:t> </a:t>
            </a:r>
            <a:r>
              <a:rPr lang="sl-SI" dirty="0">
                <a:latin typeface="+mj-lt"/>
              </a:rPr>
              <a:t>–</a:t>
            </a:r>
            <a:r>
              <a:rPr lang="it-IT" dirty="0">
                <a:latin typeface="+mj-lt"/>
              </a:rPr>
              <a:t> </a:t>
            </a:r>
            <a:r>
              <a:rPr lang="sl-SI" dirty="0">
                <a:latin typeface="+mj-lt"/>
              </a:rPr>
              <a:t>4,4</a:t>
            </a:r>
            <a:r>
              <a:rPr lang="it-IT" dirty="0">
                <a:latin typeface="+mj-lt"/>
              </a:rPr>
              <a:t> %</a:t>
            </a:r>
            <a:endParaRPr lang="sl-SI" dirty="0">
              <a:latin typeface="+mj-lt"/>
            </a:endParaRPr>
          </a:p>
          <a:p>
            <a:pPr lvl="2"/>
            <a:r>
              <a:rPr lang="it-IT" dirty="0">
                <a:latin typeface="+mj-lt"/>
              </a:rPr>
              <a:t>201</a:t>
            </a:r>
            <a:r>
              <a:rPr lang="sl-SI" dirty="0">
                <a:latin typeface="+mj-lt"/>
              </a:rPr>
              <a:t>8 –</a:t>
            </a:r>
            <a:r>
              <a:rPr lang="it-IT" dirty="0">
                <a:latin typeface="+mj-lt"/>
              </a:rPr>
              <a:t> </a:t>
            </a:r>
            <a:r>
              <a:rPr lang="sl-SI" dirty="0">
                <a:latin typeface="+mj-lt"/>
              </a:rPr>
              <a:t>3,9</a:t>
            </a:r>
            <a:r>
              <a:rPr lang="it-IT" dirty="0">
                <a:latin typeface="+mj-lt"/>
              </a:rPr>
              <a:t> % </a:t>
            </a:r>
            <a:endParaRPr lang="sl-SI" dirty="0">
              <a:latin typeface="+mj-lt"/>
            </a:endParaRPr>
          </a:p>
          <a:p>
            <a:pPr lvl="2"/>
            <a:r>
              <a:rPr lang="it-IT" dirty="0">
                <a:latin typeface="+mj-lt"/>
              </a:rPr>
              <a:t>201</a:t>
            </a:r>
            <a:r>
              <a:rPr lang="sl-SI" dirty="0">
                <a:latin typeface="+mj-lt"/>
              </a:rPr>
              <a:t>9</a:t>
            </a:r>
            <a:r>
              <a:rPr lang="it-IT" dirty="0">
                <a:latin typeface="+mj-lt"/>
              </a:rPr>
              <a:t> </a:t>
            </a:r>
            <a:r>
              <a:rPr lang="sl-SI" dirty="0">
                <a:latin typeface="+mj-lt"/>
              </a:rPr>
              <a:t>–</a:t>
            </a:r>
            <a:r>
              <a:rPr lang="it-IT" dirty="0">
                <a:latin typeface="+mj-lt"/>
              </a:rPr>
              <a:t> </a:t>
            </a:r>
            <a:r>
              <a:rPr lang="sl-SI" dirty="0">
                <a:latin typeface="+mj-lt"/>
              </a:rPr>
              <a:t>3,2</a:t>
            </a:r>
            <a:r>
              <a:rPr lang="it-IT" dirty="0">
                <a:latin typeface="+mj-lt"/>
              </a:rPr>
              <a:t> %</a:t>
            </a:r>
            <a:endParaRPr lang="sl-SI" dirty="0">
              <a:latin typeface="+mj-lt"/>
            </a:endParaRPr>
          </a:p>
          <a:p>
            <a:r>
              <a:rPr lang="sl-SI" dirty="0">
                <a:latin typeface="+mj-lt"/>
              </a:rPr>
              <a:t>Gospodarska rast v EU (Euro cona: +1,6%, EU: +1,8 %) </a:t>
            </a:r>
          </a:p>
          <a:p>
            <a:pPr marL="0" indent="0">
              <a:buNone/>
            </a:pPr>
            <a:r>
              <a:rPr lang="sl-SI" sz="1800" dirty="0">
                <a:latin typeface="+mj-lt"/>
              </a:rPr>
              <a:t>     (Vir: </a:t>
            </a:r>
            <a:r>
              <a:rPr lang="sl-SI" sz="1800" dirty="0">
                <a:latin typeface="+mj-lt"/>
                <a:hlinkClick r:id="rId4"/>
              </a:rPr>
              <a:t>https://ec.europa.eu/info/business-economy-euro/economic-performance-and-forecasts/economic-forecasts/winter-2017-economic-forecast_en</a:t>
            </a:r>
            <a:r>
              <a:rPr lang="sl-SI" sz="1800" dirty="0">
                <a:latin typeface="+mj-lt"/>
              </a:rPr>
              <a:t>)</a:t>
            </a:r>
          </a:p>
          <a:p>
            <a:r>
              <a:rPr lang="sl-SI" dirty="0">
                <a:latin typeface="+mj-lt"/>
              </a:rPr>
              <a:t>Cene strateških surovin, nafte in plina (ocena </a:t>
            </a:r>
            <a:r>
              <a:rPr lang="sl-SI" dirty="0" err="1">
                <a:latin typeface="+mj-lt"/>
              </a:rPr>
              <a:t>World</a:t>
            </a:r>
            <a:r>
              <a:rPr lang="sl-SI" dirty="0">
                <a:latin typeface="+mj-lt"/>
              </a:rPr>
              <a:t> bank)</a:t>
            </a:r>
          </a:p>
          <a:p>
            <a:r>
              <a:rPr lang="sl-SI" dirty="0">
                <a:latin typeface="+mj-lt"/>
              </a:rPr>
              <a:t>Kakšen bo vpliv prepovedi uvoza določenih odpadkov na Kitajsko?</a:t>
            </a:r>
          </a:p>
          <a:p>
            <a:pPr marL="0" indent="0">
              <a:buNone/>
            </a:pPr>
            <a:endParaRPr lang="sl-SI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986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70253"/>
            <a:ext cx="10515600" cy="1325563"/>
          </a:xfrm>
        </p:spPr>
        <p:txBody>
          <a:bodyPr/>
          <a:lstStyle/>
          <a:p>
            <a:r>
              <a:rPr lang="sl-SI" dirty="0"/>
              <a:t>INDEKS BDSV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686" y="268941"/>
            <a:ext cx="1814947" cy="1335741"/>
          </a:xfrm>
          <a:prstGeom prst="rect">
            <a:avLst/>
          </a:prstGeom>
        </p:spPr>
      </p:pic>
      <p:sp>
        <p:nvSpPr>
          <p:cNvPr id="8" name="Puščica: gor 7">
            <a:extLst>
              <a:ext uri="{FF2B5EF4-FFF2-40B4-BE49-F238E27FC236}">
                <a16:creationId xmlns:a16="http://schemas.microsoft.com/office/drawing/2014/main" id="{6C43D89C-1399-434E-BBC5-23157A019A8A}"/>
              </a:ext>
            </a:extLst>
          </p:cNvPr>
          <p:cNvSpPr/>
          <p:nvPr/>
        </p:nvSpPr>
        <p:spPr>
          <a:xfrm>
            <a:off x="9488882" y="1873502"/>
            <a:ext cx="721446" cy="19563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20756C21-BFD8-4AAB-AD31-356376668C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13" t="21798" r="32717" b="10511"/>
          <a:stretch/>
        </p:blipFill>
        <p:spPr>
          <a:xfrm>
            <a:off x="649356" y="1509907"/>
            <a:ext cx="7726018" cy="4639942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8F324C30-F995-43C7-B708-372C7E7C614E}"/>
              </a:ext>
            </a:extLst>
          </p:cNvPr>
          <p:cNvSpPr txBox="1"/>
          <p:nvPr/>
        </p:nvSpPr>
        <p:spPr>
          <a:xfrm>
            <a:off x="8613914" y="4207564"/>
            <a:ext cx="2570921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dirty="0"/>
              <a:t>Rasti cen vseh vrst odpadnega železa v 2017!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C5D83760-FE6B-451F-86DD-09B2D92FEEB8}"/>
              </a:ext>
            </a:extLst>
          </p:cNvPr>
          <p:cNvSpPr txBox="1"/>
          <p:nvPr/>
        </p:nvSpPr>
        <p:spPr>
          <a:xfrm>
            <a:off x="838200" y="6291994"/>
            <a:ext cx="346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Vir: </a:t>
            </a:r>
            <a:r>
              <a:rPr lang="sl-SI" u="sng" dirty="0">
                <a:hlinkClick r:id="rId4"/>
              </a:rPr>
              <a:t>http://www.bdsv.org/mup.php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90125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l="19162" t="17660" r="20122" b="6916"/>
          <a:stretch/>
        </p:blipFill>
        <p:spPr>
          <a:xfrm>
            <a:off x="1460034" y="936812"/>
            <a:ext cx="8694431" cy="5378192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70253"/>
            <a:ext cx="10515600" cy="1325563"/>
          </a:xfrm>
        </p:spPr>
        <p:txBody>
          <a:bodyPr/>
          <a:lstStyle/>
          <a:p>
            <a:r>
              <a:rPr lang="sl-SI" dirty="0"/>
              <a:t>INDEKS BDSV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686" y="268941"/>
            <a:ext cx="1814947" cy="1335741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E9DD3C15-53CE-477D-8352-FC168EC00336}"/>
              </a:ext>
            </a:extLst>
          </p:cNvPr>
          <p:cNvSpPr txBox="1"/>
          <p:nvPr/>
        </p:nvSpPr>
        <p:spPr>
          <a:xfrm>
            <a:off x="10346036" y="2009026"/>
            <a:ext cx="1454245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sl-SI" b="1" dirty="0"/>
              <a:t>sept/2017</a:t>
            </a:r>
          </a:p>
          <a:p>
            <a:pPr algn="ctr"/>
            <a:endParaRPr lang="sl-SI" b="1" dirty="0"/>
          </a:p>
          <a:p>
            <a:pPr algn="ctr"/>
            <a:r>
              <a:rPr lang="sl-SI" b="1" dirty="0"/>
              <a:t>255,40 EUR/t</a:t>
            </a: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BFA6BCED-0C5C-4311-81E5-9AB3F10D4C88}"/>
              </a:ext>
            </a:extLst>
          </p:cNvPr>
          <p:cNvSpPr/>
          <p:nvPr/>
        </p:nvSpPr>
        <p:spPr>
          <a:xfrm>
            <a:off x="9488882" y="3445566"/>
            <a:ext cx="158701" cy="15902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0" name="Raven puščični povezovalnik 9">
            <a:extLst>
              <a:ext uri="{FF2B5EF4-FFF2-40B4-BE49-F238E27FC236}">
                <a16:creationId xmlns:a16="http://schemas.microsoft.com/office/drawing/2014/main" id="{C0489DAA-A6FC-4DAE-BF04-E8A4823CA419}"/>
              </a:ext>
            </a:extLst>
          </p:cNvPr>
          <p:cNvCxnSpPr/>
          <p:nvPr/>
        </p:nvCxnSpPr>
        <p:spPr>
          <a:xfrm flipH="1">
            <a:off x="9780104" y="3061252"/>
            <a:ext cx="954653" cy="3843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2DDA191A-665D-4B74-B1EC-4305F2188506}"/>
              </a:ext>
            </a:extLst>
          </p:cNvPr>
          <p:cNvSpPr txBox="1"/>
          <p:nvPr/>
        </p:nvSpPr>
        <p:spPr>
          <a:xfrm>
            <a:off x="838200" y="6291994"/>
            <a:ext cx="346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Vir: </a:t>
            </a:r>
            <a:r>
              <a:rPr lang="sl-SI" u="sng" dirty="0">
                <a:hlinkClick r:id="rId4"/>
              </a:rPr>
              <a:t>http://www.bdsv.org/mup.php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0024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>
            <a:extLst>
              <a:ext uri="{FF2B5EF4-FFF2-40B4-BE49-F238E27FC236}">
                <a16:creationId xmlns:a16="http://schemas.microsoft.com/office/drawing/2014/main" id="{BE387586-883E-4ED8-AFEB-71249F0BE688}"/>
              </a:ext>
            </a:extLst>
          </p:cNvPr>
          <p:cNvSpPr/>
          <p:nvPr/>
        </p:nvSpPr>
        <p:spPr>
          <a:xfrm>
            <a:off x="6145967" y="2062364"/>
            <a:ext cx="1439056" cy="35105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>
              <a:highlight>
                <a:srgbClr val="FFFFFF"/>
              </a:highlight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738" y="0"/>
            <a:ext cx="1968262" cy="1448575"/>
          </a:xfrm>
          <a:prstGeom prst="rect">
            <a:avLst/>
          </a:prstGeom>
        </p:spPr>
      </p:pic>
      <p:sp>
        <p:nvSpPr>
          <p:cNvPr id="7" name="Naslov 1"/>
          <p:cNvSpPr txBox="1">
            <a:spLocks/>
          </p:cNvSpPr>
          <p:nvPr/>
        </p:nvSpPr>
        <p:spPr>
          <a:xfrm>
            <a:off x="246529" y="6150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dirty="0"/>
              <a:t>WORLD BANK – NAPOVED CEN SUROVIN 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64" y="2062364"/>
            <a:ext cx="11392977" cy="2456628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D8D4CDCF-C2EC-4295-B08A-0F8EB98E25F4}"/>
              </a:ext>
            </a:extLst>
          </p:cNvPr>
          <p:cNvSpPr txBox="1"/>
          <p:nvPr/>
        </p:nvSpPr>
        <p:spPr>
          <a:xfrm>
            <a:off x="308113" y="6296803"/>
            <a:ext cx="7502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/>
              <a:t>Vir: </a:t>
            </a:r>
            <a:r>
              <a:rPr lang="sl-SI" sz="1600" dirty="0" err="1"/>
              <a:t>World</a:t>
            </a:r>
            <a:r>
              <a:rPr lang="sl-SI" sz="1600" dirty="0"/>
              <a:t> Bank </a:t>
            </a:r>
            <a:r>
              <a:rPr lang="sl-SI" sz="1600" dirty="0" err="1"/>
              <a:t>Commodities</a:t>
            </a:r>
            <a:r>
              <a:rPr lang="sl-SI" sz="1600" dirty="0"/>
              <a:t> </a:t>
            </a:r>
            <a:r>
              <a:rPr lang="sl-SI" sz="1600" dirty="0" err="1"/>
              <a:t>Price</a:t>
            </a:r>
            <a:r>
              <a:rPr lang="sl-SI" sz="1600" dirty="0"/>
              <a:t> </a:t>
            </a:r>
            <a:r>
              <a:rPr lang="sl-SI" sz="1600" dirty="0" err="1"/>
              <a:t>Forecast</a:t>
            </a:r>
            <a:r>
              <a:rPr lang="sl-SI" sz="1600" dirty="0"/>
              <a:t> (nominal US </a:t>
            </a:r>
            <a:r>
              <a:rPr lang="sl-SI" sz="1600" dirty="0" err="1"/>
              <a:t>dollars</a:t>
            </a:r>
            <a:r>
              <a:rPr lang="sl-SI" sz="1600" dirty="0"/>
              <a:t>) </a:t>
            </a:r>
            <a:r>
              <a:rPr lang="sl-SI" sz="1600" dirty="0" err="1"/>
              <a:t>Releaed</a:t>
            </a:r>
            <a:r>
              <a:rPr lang="sl-SI" sz="1600" dirty="0"/>
              <a:t>: April 26,2017</a:t>
            </a:r>
          </a:p>
        </p:txBody>
      </p:sp>
    </p:spTree>
    <p:extLst>
      <p:ext uri="{BB962C8B-B14F-4D97-AF65-F5344CB8AC3E}">
        <p14:creationId xmlns:p14="http://schemas.microsoft.com/office/powerpoint/2010/main" val="3064475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738" y="0"/>
            <a:ext cx="1968262" cy="1448575"/>
          </a:xfrm>
          <a:prstGeom prst="rect">
            <a:avLst/>
          </a:prstGeom>
        </p:spPr>
      </p:pic>
      <p:sp>
        <p:nvSpPr>
          <p:cNvPr id="6" name="Naslov 1"/>
          <p:cNvSpPr txBox="1">
            <a:spLocks/>
          </p:cNvSpPr>
          <p:nvPr/>
        </p:nvSpPr>
        <p:spPr>
          <a:xfrm>
            <a:off x="308113" y="1230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dirty="0"/>
              <a:t>WORLD BANK – CENOVNI INDIKATORJI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13" y="2063692"/>
            <a:ext cx="11116607" cy="2441196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ED02AE2B-6EC9-4FC2-AD2F-77F38EE6ED16}"/>
              </a:ext>
            </a:extLst>
          </p:cNvPr>
          <p:cNvSpPr txBox="1"/>
          <p:nvPr/>
        </p:nvSpPr>
        <p:spPr>
          <a:xfrm>
            <a:off x="308113" y="6296803"/>
            <a:ext cx="7502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/>
              <a:t>Vir: </a:t>
            </a:r>
            <a:r>
              <a:rPr lang="sl-SI" sz="1600" dirty="0" err="1"/>
              <a:t>World</a:t>
            </a:r>
            <a:r>
              <a:rPr lang="sl-SI" sz="1600" dirty="0"/>
              <a:t> Bank </a:t>
            </a:r>
            <a:r>
              <a:rPr lang="sl-SI" sz="1600" dirty="0" err="1"/>
              <a:t>Commodities</a:t>
            </a:r>
            <a:r>
              <a:rPr lang="sl-SI" sz="1600" dirty="0"/>
              <a:t> </a:t>
            </a:r>
            <a:r>
              <a:rPr lang="sl-SI" sz="1600" dirty="0" err="1"/>
              <a:t>Price</a:t>
            </a:r>
            <a:r>
              <a:rPr lang="sl-SI" sz="1600" dirty="0"/>
              <a:t> </a:t>
            </a:r>
            <a:r>
              <a:rPr lang="sl-SI" sz="1600" dirty="0" err="1"/>
              <a:t>Forecast</a:t>
            </a:r>
            <a:r>
              <a:rPr lang="sl-SI" sz="1600" dirty="0"/>
              <a:t> (nominal US </a:t>
            </a:r>
            <a:r>
              <a:rPr lang="sl-SI" sz="1600" dirty="0" err="1"/>
              <a:t>dollars</a:t>
            </a:r>
            <a:r>
              <a:rPr lang="sl-SI" sz="1600" dirty="0"/>
              <a:t>) </a:t>
            </a:r>
            <a:r>
              <a:rPr lang="sl-SI" sz="1600" dirty="0" err="1"/>
              <a:t>Releaed</a:t>
            </a:r>
            <a:r>
              <a:rPr lang="sl-SI" sz="1600" dirty="0"/>
              <a:t>: April 26,2017</a:t>
            </a:r>
          </a:p>
        </p:txBody>
      </p:sp>
    </p:spTree>
    <p:extLst>
      <p:ext uri="{BB962C8B-B14F-4D97-AF65-F5344CB8AC3E}">
        <p14:creationId xmlns:p14="http://schemas.microsoft.com/office/powerpoint/2010/main" val="731991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0999" y="99826"/>
            <a:ext cx="10515600" cy="1325563"/>
          </a:xfrm>
        </p:spPr>
        <p:txBody>
          <a:bodyPr>
            <a:normAutofit/>
          </a:bodyPr>
          <a:lstStyle/>
          <a:p>
            <a:r>
              <a:rPr lang="sl-SI" sz="3600" b="1" dirty="0"/>
              <a:t>Trenutni optimizem v branži reciklaže </a:t>
            </a:r>
            <a:br>
              <a:rPr lang="sl-SI" sz="3600" b="1" dirty="0"/>
            </a:br>
            <a:r>
              <a:rPr lang="sl-SI" sz="3600" b="1" dirty="0"/>
              <a:t>surovin, a brez dolgoročne predvidljivosti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96905" y="1690688"/>
            <a:ext cx="10515600" cy="4708772"/>
          </a:xfrm>
        </p:spPr>
        <p:txBody>
          <a:bodyPr>
            <a:normAutofit lnSpcReduction="10000"/>
          </a:bodyPr>
          <a:lstStyle/>
          <a:p>
            <a:r>
              <a:rPr lang="sl-SI" dirty="0">
                <a:latin typeface="+mj-lt"/>
              </a:rPr>
              <a:t>Nadaljnja stabilna rast cen barvnih kovin (aluminij, baker, svinec, cink);</a:t>
            </a:r>
          </a:p>
          <a:p>
            <a:r>
              <a:rPr lang="sl-SI" dirty="0">
                <a:latin typeface="+mj-lt"/>
              </a:rPr>
              <a:t>Umiritev rasti cen starega železa v 2018;</a:t>
            </a:r>
          </a:p>
          <a:p>
            <a:r>
              <a:rPr lang="sl-SI" dirty="0">
                <a:latin typeface="+mj-lt"/>
              </a:rPr>
              <a:t>Visoke cene starega papirja – kako dolgo še?;</a:t>
            </a:r>
          </a:p>
          <a:p>
            <a:r>
              <a:rPr lang="sl-SI" dirty="0">
                <a:latin typeface="+mj-lt"/>
              </a:rPr>
              <a:t>PPO (2018): embalaža – zviševanje stroškov embalažnih družb;</a:t>
            </a:r>
          </a:p>
          <a:p>
            <a:r>
              <a:rPr lang="sl-SI" dirty="0">
                <a:latin typeface="+mj-lt"/>
              </a:rPr>
              <a:t>Kitajska (Iniciativa Narodni meč 2017?): Prepoved uvoza določenih vrst odpadkov (slabo sortirani odpadki, mešane plastične folije,…) – padec cen plastičnih </a:t>
            </a:r>
            <a:r>
              <a:rPr lang="sl-SI" dirty="0" err="1">
                <a:latin typeface="+mj-lt"/>
              </a:rPr>
              <a:t>reciklatov</a:t>
            </a:r>
            <a:r>
              <a:rPr lang="sl-SI" dirty="0">
                <a:latin typeface="+mj-lt"/>
              </a:rPr>
              <a:t>; ?? Investicije v predelavo v EU??</a:t>
            </a:r>
          </a:p>
          <a:p>
            <a:r>
              <a:rPr lang="sl-SI" dirty="0">
                <a:latin typeface="+mj-lt"/>
              </a:rPr>
              <a:t>Vstop Kitajcev na trg sekundarnih surovin v EU </a:t>
            </a:r>
          </a:p>
          <a:p>
            <a:pPr lvl="1"/>
            <a:r>
              <a:rPr lang="sl-SI" dirty="0">
                <a:latin typeface="+mj-lt"/>
              </a:rPr>
              <a:t>prevzem družbe </a:t>
            </a:r>
            <a:r>
              <a:rPr lang="sl-SI" dirty="0" err="1">
                <a:latin typeface="+mj-lt"/>
              </a:rPr>
              <a:t>Scholtz</a:t>
            </a:r>
            <a:r>
              <a:rPr lang="sl-SI" dirty="0">
                <a:latin typeface="+mj-lt"/>
              </a:rPr>
              <a:t> (del skupine je Dinos),</a:t>
            </a:r>
          </a:p>
          <a:p>
            <a:pPr lvl="1"/>
            <a:r>
              <a:rPr lang="sl-SI" dirty="0">
                <a:latin typeface="+mj-lt"/>
              </a:rPr>
              <a:t>Nakup železarne Smederevo – Srbija;</a:t>
            </a:r>
          </a:p>
          <a:p>
            <a:pPr lvl="1"/>
            <a:r>
              <a:rPr lang="sl-SI" dirty="0" err="1">
                <a:latin typeface="+mj-lt"/>
              </a:rPr>
              <a:t>itn</a:t>
            </a:r>
            <a:r>
              <a:rPr lang="sl-SI" dirty="0">
                <a:latin typeface="+mj-lt"/>
              </a:rPr>
              <a:t>…</a:t>
            </a:r>
          </a:p>
          <a:p>
            <a:endParaRPr lang="sl-SI" dirty="0">
              <a:latin typeface="+mj-lt"/>
            </a:endParaRPr>
          </a:p>
          <a:p>
            <a:endParaRPr lang="sl-SI" dirty="0">
              <a:latin typeface="+mj-lt"/>
            </a:endParaRPr>
          </a:p>
          <a:p>
            <a:pPr marL="0" indent="0">
              <a:buNone/>
            </a:pPr>
            <a:endParaRPr lang="sl-SI" dirty="0">
              <a:latin typeface="+mj-lt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43" y="1"/>
            <a:ext cx="1936756" cy="142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42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7B5401-5EB3-4843-A034-0BCA45D18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sl-SI" sz="3600" b="1" dirty="0"/>
              <a:t>Iniciativa Narodni meč 2017 (Kitajska)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380D532-DAB7-4E82-84BF-FB4B1C4D8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021" y="241262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>
                <a:latin typeface="+mj-lt"/>
              </a:rPr>
              <a:t>Fokus je na:</a:t>
            </a:r>
          </a:p>
          <a:p>
            <a:r>
              <a:rPr lang="sl-SI" dirty="0">
                <a:latin typeface="+mj-lt"/>
              </a:rPr>
              <a:t>skladnosti in spoštovanju zahtev </a:t>
            </a:r>
            <a:r>
              <a:rPr lang="sl-SI" dirty="0" err="1">
                <a:latin typeface="+mj-lt"/>
              </a:rPr>
              <a:t>okoljske</a:t>
            </a:r>
            <a:r>
              <a:rPr lang="sl-SI" dirty="0">
                <a:latin typeface="+mj-lt"/>
              </a:rPr>
              <a:t> zakonodaje Kitajske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l-SI" dirty="0">
                <a:latin typeface="+mj-lt"/>
              </a:rPr>
              <a:t>Zapiranje več neskladnih proizvajalcev v železarski industriji povzroča neslutene probleme celi svetovni proizvodnji jekla (zapiranje proizvajalcev primarnega železa, ki so </a:t>
            </a:r>
            <a:r>
              <a:rPr lang="sl-SI" dirty="0" err="1">
                <a:latin typeface="+mj-lt"/>
              </a:rPr>
              <a:t>okoljsko</a:t>
            </a:r>
            <a:r>
              <a:rPr lang="sl-SI" dirty="0">
                <a:latin typeface="+mj-lt"/>
              </a:rPr>
              <a:t> neskladni; med njimi tudi proizvajalcev elektrod, sledi 10x porast cen v letu 2017),</a:t>
            </a:r>
          </a:p>
          <a:p>
            <a:r>
              <a:rPr lang="sl-SI" dirty="0">
                <a:latin typeface="+mj-lt"/>
              </a:rPr>
              <a:t>preprečevanju nelegalnih pošiljk odpadkov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l-SI" dirty="0">
                <a:latin typeface="+mj-lt"/>
              </a:rPr>
              <a:t>Namen prepovedi uvoza nekvalitetnih odpadkov, npr. plastike in papirja (</a:t>
            </a:r>
            <a:r>
              <a:rPr lang="sl-SI" dirty="0" err="1">
                <a:latin typeface="+mj-lt"/>
              </a:rPr>
              <a:t>t.i</a:t>
            </a:r>
            <a:r>
              <a:rPr lang="sl-SI" dirty="0">
                <a:latin typeface="+mj-lt"/>
              </a:rPr>
              <a:t>. slabo sortirane) je zgrajevanje interne reciklažne industrije; posledično padec cen plastičnih folij za 60%...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F6BAFD3-80FA-4832-8F9F-61B4FC208E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43" y="1"/>
            <a:ext cx="1936756" cy="1425388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739E2B12-FE22-4C20-9C19-65650D83B976}"/>
              </a:ext>
            </a:extLst>
          </p:cNvPr>
          <p:cNvSpPr/>
          <p:nvPr/>
        </p:nvSpPr>
        <p:spPr>
          <a:xfrm>
            <a:off x="1113891" y="1527779"/>
            <a:ext cx="105296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freight-book"/>
              </a:rPr>
              <a:t>“We will make our skies blue again,” Premier Li Keqiang</a:t>
            </a:r>
            <a:endParaRPr lang="sl-SI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495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E54398A9-3264-4DC5-BB76-E64403AA2876}"/>
              </a:ext>
            </a:extLst>
          </p:cNvPr>
          <p:cNvPicPr/>
          <p:nvPr/>
        </p:nvPicPr>
        <p:blipFill rotWithShape="1">
          <a:blip r:embed="rId2"/>
          <a:srcRect t="7800"/>
          <a:stretch/>
        </p:blipFill>
        <p:spPr bwMode="auto">
          <a:xfrm>
            <a:off x="1940583" y="952537"/>
            <a:ext cx="8314660" cy="56565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8381351A-B49E-4BF4-8245-D406765F49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43" y="1"/>
            <a:ext cx="1936756" cy="142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188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on 4" descr="image001">
            <a:extLst>
              <a:ext uri="{FF2B5EF4-FFF2-40B4-BE49-F238E27FC236}">
                <a16:creationId xmlns:a16="http://schemas.microsoft.com/office/drawing/2014/main" id="{AC838F09-FE61-4A79-9583-017CD546A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61" y="1459131"/>
            <a:ext cx="11605878" cy="4863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70253"/>
            <a:ext cx="10515600" cy="1325563"/>
          </a:xfrm>
        </p:spPr>
        <p:txBody>
          <a:bodyPr/>
          <a:lstStyle/>
          <a:p>
            <a:r>
              <a:rPr lang="sl-SI" dirty="0"/>
              <a:t>EUWID – cene starega papirja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053" y="14524"/>
            <a:ext cx="1814947" cy="1335741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2D89A11-A3B6-4B47-BCFC-EFF03F7DE8F8}"/>
              </a:ext>
            </a:extLst>
          </p:cNvPr>
          <p:cNvSpPr txBox="1"/>
          <p:nvPr/>
        </p:nvSpPr>
        <p:spPr>
          <a:xfrm>
            <a:off x="8840461" y="1604682"/>
            <a:ext cx="1127998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b="1" dirty="0">
                <a:solidFill>
                  <a:srgbClr val="FF0000"/>
                </a:solidFill>
              </a:rPr>
              <a:t>EUWID okt 2018 -25 EUR !!</a:t>
            </a:r>
          </a:p>
        </p:txBody>
      </p:sp>
      <p:cxnSp>
        <p:nvCxnSpPr>
          <p:cNvPr id="7" name="Raven puščični povezovalnik 6">
            <a:extLst>
              <a:ext uri="{FF2B5EF4-FFF2-40B4-BE49-F238E27FC236}">
                <a16:creationId xmlns:a16="http://schemas.microsoft.com/office/drawing/2014/main" id="{84F27097-E789-4C5B-AB86-25CFB3801301}"/>
              </a:ext>
            </a:extLst>
          </p:cNvPr>
          <p:cNvCxnSpPr/>
          <p:nvPr/>
        </p:nvCxnSpPr>
        <p:spPr>
          <a:xfrm>
            <a:off x="10165686" y="2308485"/>
            <a:ext cx="1733253" cy="88442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531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: zaokroženi vogali 3"/>
          <p:cNvSpPr/>
          <p:nvPr/>
        </p:nvSpPr>
        <p:spPr>
          <a:xfrm>
            <a:off x="526473" y="387927"/>
            <a:ext cx="3528291" cy="46181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Železo 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1223962"/>
            <a:ext cx="11906250" cy="441007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6F1C93F-9C79-4AD0-A974-F616E0D8F2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548" y="1193"/>
            <a:ext cx="1661446" cy="1222769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7AB93F46-57A9-4A5F-AD7A-58113389198E}"/>
              </a:ext>
            </a:extLst>
          </p:cNvPr>
          <p:cNvSpPr txBox="1"/>
          <p:nvPr/>
        </p:nvSpPr>
        <p:spPr>
          <a:xfrm>
            <a:off x="308113" y="6296803"/>
            <a:ext cx="7502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/>
              <a:t>Vir: </a:t>
            </a:r>
            <a:r>
              <a:rPr lang="sl-SI" sz="1600" dirty="0" err="1"/>
              <a:t>World</a:t>
            </a:r>
            <a:r>
              <a:rPr lang="sl-SI" sz="1600" dirty="0"/>
              <a:t> Bank </a:t>
            </a:r>
            <a:r>
              <a:rPr lang="sl-SI" sz="1600" dirty="0" err="1"/>
              <a:t>Commodities</a:t>
            </a:r>
            <a:r>
              <a:rPr lang="sl-SI" sz="1600" dirty="0"/>
              <a:t> </a:t>
            </a:r>
            <a:r>
              <a:rPr lang="sl-SI" sz="1600" dirty="0" err="1"/>
              <a:t>Price</a:t>
            </a:r>
            <a:r>
              <a:rPr lang="sl-SI" sz="1600" dirty="0"/>
              <a:t> </a:t>
            </a:r>
            <a:r>
              <a:rPr lang="sl-SI" sz="1600" dirty="0" err="1"/>
              <a:t>Forecast</a:t>
            </a:r>
            <a:r>
              <a:rPr lang="sl-SI" sz="1600" dirty="0"/>
              <a:t> (nominal US </a:t>
            </a:r>
            <a:r>
              <a:rPr lang="sl-SI" sz="1600" dirty="0" err="1"/>
              <a:t>dollars</a:t>
            </a:r>
            <a:r>
              <a:rPr lang="sl-SI" sz="1600" dirty="0"/>
              <a:t>) </a:t>
            </a:r>
            <a:r>
              <a:rPr lang="sl-SI" sz="1600" dirty="0" err="1"/>
              <a:t>Releaed</a:t>
            </a:r>
            <a:r>
              <a:rPr lang="sl-SI" sz="1600" dirty="0"/>
              <a:t>: April 26,2017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39DD94D5-0759-40DD-8B0B-9381334BCF89}"/>
              </a:ext>
            </a:extLst>
          </p:cNvPr>
          <p:cNvSpPr txBox="1"/>
          <p:nvPr/>
        </p:nvSpPr>
        <p:spPr>
          <a:xfrm>
            <a:off x="9518754" y="3747541"/>
            <a:ext cx="169388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b="1" dirty="0"/>
              <a:t>18.10.2017</a:t>
            </a:r>
          </a:p>
          <a:p>
            <a:pPr algn="ctr"/>
            <a:r>
              <a:rPr lang="sl-SI" dirty="0"/>
              <a:t>61,10 $</a:t>
            </a:r>
          </a:p>
        </p:txBody>
      </p:sp>
    </p:spTree>
    <p:extLst>
      <p:ext uri="{BB962C8B-B14F-4D97-AF65-F5344CB8AC3E}">
        <p14:creationId xmlns:p14="http://schemas.microsoft.com/office/powerpoint/2010/main" val="2372013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75912D3C-BB1C-42BF-9279-D5755B1C7161}"/>
              </a:ext>
            </a:extLst>
          </p:cNvPr>
          <p:cNvSpPr txBox="1"/>
          <p:nvPr/>
        </p:nvSpPr>
        <p:spPr>
          <a:xfrm>
            <a:off x="574127" y="1700605"/>
            <a:ext cx="1023730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latin typeface="+mj-lt"/>
              </a:rPr>
              <a:t>1. Usklajevalni sestanek z Ministrstvom za gospodarstvo, Ministrstvom</a:t>
            </a:r>
          </a:p>
          <a:p>
            <a:r>
              <a:rPr lang="sl-SI" sz="2800" b="1" dirty="0">
                <a:latin typeface="+mj-lt"/>
              </a:rPr>
              <a:t>      za finance in Ministrstvo za okolje</a:t>
            </a:r>
          </a:p>
          <a:p>
            <a:r>
              <a:rPr lang="sl-SI" sz="2800" b="1" dirty="0">
                <a:latin typeface="+mj-lt"/>
              </a:rPr>
              <a:t>     -  </a:t>
            </a:r>
            <a:r>
              <a:rPr lang="sl-SI" sz="2400" b="1" dirty="0">
                <a:latin typeface="+mj-lt"/>
              </a:rPr>
              <a:t>Ureditev področja embalaže (nedovoljena državna pomoč)</a:t>
            </a:r>
          </a:p>
          <a:p>
            <a:r>
              <a:rPr lang="sl-SI" sz="2800" b="1" dirty="0">
                <a:latin typeface="+mj-lt"/>
              </a:rPr>
              <a:t>     -  </a:t>
            </a:r>
            <a:r>
              <a:rPr lang="sl-SI" sz="2400" b="1" dirty="0">
                <a:latin typeface="+mj-lt"/>
              </a:rPr>
              <a:t>Liberalizacija odkupa odpadkov od fizičnih oseb in preprečevanje sivega trga</a:t>
            </a:r>
          </a:p>
          <a:p>
            <a:r>
              <a:rPr lang="sl-SI" sz="2400" b="1" dirty="0">
                <a:latin typeface="+mj-lt"/>
              </a:rPr>
              <a:t>      </a:t>
            </a:r>
            <a:r>
              <a:rPr lang="sl-SI" sz="2800" b="1" dirty="0">
                <a:latin typeface="+mj-lt"/>
              </a:rPr>
              <a:t>-</a:t>
            </a:r>
            <a:r>
              <a:rPr lang="sl-SI" sz="2400" b="1" dirty="0">
                <a:latin typeface="+mj-lt"/>
              </a:rPr>
              <a:t>  Nadzor (s strani proizvajalcev) nad zbiranjem in obdelavo izrabljenih vozil</a:t>
            </a:r>
            <a:endParaRPr lang="sl-SI" sz="2400" dirty="0">
              <a:latin typeface="+mj-lt"/>
            </a:endParaRPr>
          </a:p>
          <a:p>
            <a:endParaRPr lang="sl-SI" sz="2800" b="1" dirty="0">
              <a:latin typeface="+mj-lt"/>
            </a:endParaRPr>
          </a:p>
          <a:p>
            <a:r>
              <a:rPr lang="sl-SI" sz="2800" b="1" dirty="0">
                <a:latin typeface="+mj-lt"/>
              </a:rPr>
              <a:t>2. Sestanek z Inšpektoratom za okolje v zvezi nepravilnostmi z </a:t>
            </a:r>
          </a:p>
          <a:p>
            <a:r>
              <a:rPr lang="sl-SI" sz="2800" b="1" dirty="0">
                <a:latin typeface="+mj-lt"/>
              </a:rPr>
              <a:t>    ravnanjem z odpadno embalažo, ter zbiranjem in obdelavo izrabljenih </a:t>
            </a:r>
          </a:p>
          <a:p>
            <a:r>
              <a:rPr lang="sl-SI" sz="2800" b="1" dirty="0">
                <a:latin typeface="+mj-lt"/>
              </a:rPr>
              <a:t>    vozil.</a:t>
            </a:r>
            <a:endParaRPr lang="sl-SI" sz="2800" dirty="0">
              <a:latin typeface="+mj-lt"/>
            </a:endParaRPr>
          </a:p>
          <a:p>
            <a:endParaRPr lang="sl-SI" sz="2800" b="1" dirty="0">
              <a:latin typeface="+mj-lt"/>
            </a:endParaRPr>
          </a:p>
          <a:p>
            <a:endParaRPr lang="sl-SI" sz="2800" b="1" dirty="0">
              <a:latin typeface="+mj-lt"/>
            </a:endParaRPr>
          </a:p>
          <a:p>
            <a:endParaRPr lang="sl-SI" dirty="0">
              <a:latin typeface="+mj-lt"/>
            </a:endParaRPr>
          </a:p>
        </p:txBody>
      </p:sp>
      <p:sp>
        <p:nvSpPr>
          <p:cNvPr id="5122" name="Naslov 1"/>
          <p:cNvSpPr>
            <a:spLocks noGrp="1"/>
          </p:cNvSpPr>
          <p:nvPr>
            <p:ph type="title"/>
          </p:nvPr>
        </p:nvSpPr>
        <p:spPr>
          <a:xfrm>
            <a:off x="574127" y="176320"/>
            <a:ext cx="8229600" cy="1641475"/>
          </a:xfrm>
        </p:spPr>
        <p:txBody>
          <a:bodyPr/>
          <a:lstStyle/>
          <a:p>
            <a:pPr eaLnBrk="1" hangingPunct="1"/>
            <a:r>
              <a:rPr lang="sl-SI" altLang="sl-SI" b="1" dirty="0"/>
              <a:t>ZAKLJUČKI </a:t>
            </a:r>
            <a:r>
              <a:rPr lang="sl-SI" altLang="sl-SI" b="1"/>
              <a:t>KONFERENCE 2016</a:t>
            </a:r>
            <a:endParaRPr lang="sl-SI" altLang="sl-SI" b="1" dirty="0"/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F4237E1D-442D-4391-A408-3EC10AB776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78" y="0"/>
            <a:ext cx="1854922" cy="1365161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9607DA54-8BA9-4F94-9B88-78E79D60BB3B}"/>
              </a:ext>
            </a:extLst>
          </p:cNvPr>
          <p:cNvSpPr txBox="1"/>
          <p:nvPr/>
        </p:nvSpPr>
        <p:spPr>
          <a:xfrm>
            <a:off x="10766610" y="2483198"/>
            <a:ext cx="1165413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1400" b="1" dirty="0">
                <a:solidFill>
                  <a:schemeClr val="accent6">
                    <a:lumMod val="50000"/>
                  </a:schemeClr>
                </a:solidFill>
              </a:rPr>
              <a:t>Postopek v teku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8954081D-F928-43D9-9F79-46DB58EC1982}"/>
              </a:ext>
            </a:extLst>
          </p:cNvPr>
          <p:cNvSpPr txBox="1"/>
          <p:nvPr/>
        </p:nvSpPr>
        <p:spPr>
          <a:xfrm>
            <a:off x="10766610" y="3061793"/>
            <a:ext cx="1165412" cy="307777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sz="1400" b="1" dirty="0">
                <a:solidFill>
                  <a:schemeClr val="accent6">
                    <a:lumMod val="50000"/>
                  </a:schemeClr>
                </a:solidFill>
              </a:rPr>
              <a:t>UREJENO!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9107D285-CE76-4D0A-A2C7-A21E521BA593}"/>
              </a:ext>
            </a:extLst>
          </p:cNvPr>
          <p:cNvSpPr txBox="1"/>
          <p:nvPr/>
        </p:nvSpPr>
        <p:spPr>
          <a:xfrm>
            <a:off x="10766611" y="3424946"/>
            <a:ext cx="1165413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1400" b="1" dirty="0">
                <a:solidFill>
                  <a:schemeClr val="accent6">
                    <a:lumMod val="50000"/>
                  </a:schemeClr>
                </a:solidFill>
              </a:rPr>
              <a:t>Postopek v teku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666DABAD-0697-4FE8-8F28-1E527A16BE67}"/>
              </a:ext>
            </a:extLst>
          </p:cNvPr>
          <p:cNvSpPr txBox="1"/>
          <p:nvPr/>
        </p:nvSpPr>
        <p:spPr>
          <a:xfrm>
            <a:off x="10766610" y="4530703"/>
            <a:ext cx="1165413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1400" b="1" dirty="0">
                <a:solidFill>
                  <a:schemeClr val="accent6">
                    <a:lumMod val="50000"/>
                  </a:schemeClr>
                </a:solidFill>
              </a:rPr>
              <a:t>Postopek v teku</a:t>
            </a:r>
          </a:p>
        </p:txBody>
      </p:sp>
    </p:spTree>
    <p:extLst>
      <p:ext uri="{BB962C8B-B14F-4D97-AF65-F5344CB8AC3E}">
        <p14:creationId xmlns:p14="http://schemas.microsoft.com/office/powerpoint/2010/main" val="2593827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72" y="1828800"/>
            <a:ext cx="11319365" cy="3467733"/>
          </a:xfrm>
          <a:prstGeom prst="rect">
            <a:avLst/>
          </a:prstGeom>
        </p:spPr>
      </p:pic>
      <p:sp>
        <p:nvSpPr>
          <p:cNvPr id="6" name="Pravokotnik: zaokroženi vogali 5"/>
          <p:cNvSpPr/>
          <p:nvPr/>
        </p:nvSpPr>
        <p:spPr>
          <a:xfrm>
            <a:off x="526473" y="387927"/>
            <a:ext cx="3528291" cy="46181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Nikelj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4A295AC-0DD1-4B73-9036-44CA0B9B75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548" y="1193"/>
            <a:ext cx="1661446" cy="1222769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5FAA95A-C9C6-4E4D-BA6F-7617EDEA39ED}"/>
              </a:ext>
            </a:extLst>
          </p:cNvPr>
          <p:cNvSpPr txBox="1"/>
          <p:nvPr/>
        </p:nvSpPr>
        <p:spPr>
          <a:xfrm>
            <a:off x="308113" y="6296803"/>
            <a:ext cx="7502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/>
              <a:t>Vir: </a:t>
            </a:r>
            <a:r>
              <a:rPr lang="sl-SI" sz="1600" dirty="0" err="1"/>
              <a:t>World</a:t>
            </a:r>
            <a:r>
              <a:rPr lang="sl-SI" sz="1600" dirty="0"/>
              <a:t> Bank </a:t>
            </a:r>
            <a:r>
              <a:rPr lang="sl-SI" sz="1600" dirty="0" err="1"/>
              <a:t>Commodities</a:t>
            </a:r>
            <a:r>
              <a:rPr lang="sl-SI" sz="1600" dirty="0"/>
              <a:t> </a:t>
            </a:r>
            <a:r>
              <a:rPr lang="sl-SI" sz="1600" dirty="0" err="1"/>
              <a:t>Price</a:t>
            </a:r>
            <a:r>
              <a:rPr lang="sl-SI" sz="1600" dirty="0"/>
              <a:t> </a:t>
            </a:r>
            <a:r>
              <a:rPr lang="sl-SI" sz="1600" dirty="0" err="1"/>
              <a:t>Forecast</a:t>
            </a:r>
            <a:r>
              <a:rPr lang="sl-SI" sz="1600" dirty="0"/>
              <a:t> (nominal US </a:t>
            </a:r>
            <a:r>
              <a:rPr lang="sl-SI" sz="1600" dirty="0" err="1"/>
              <a:t>dollars</a:t>
            </a:r>
            <a:r>
              <a:rPr lang="sl-SI" sz="1600" dirty="0"/>
              <a:t>) </a:t>
            </a:r>
            <a:r>
              <a:rPr lang="sl-SI" sz="1600" dirty="0" err="1"/>
              <a:t>Releaed</a:t>
            </a:r>
            <a:r>
              <a:rPr lang="sl-SI" sz="1600" dirty="0"/>
              <a:t>: April 26,2017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4E360941-4D8D-494F-A05E-FAD1671490F4}"/>
              </a:ext>
            </a:extLst>
          </p:cNvPr>
          <p:cNvSpPr txBox="1"/>
          <p:nvPr/>
        </p:nvSpPr>
        <p:spPr>
          <a:xfrm>
            <a:off x="9518754" y="3747541"/>
            <a:ext cx="184379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b="1" dirty="0"/>
              <a:t>18.10.2017</a:t>
            </a:r>
          </a:p>
          <a:p>
            <a:pPr algn="ctr"/>
            <a:r>
              <a:rPr lang="sl-SI" dirty="0"/>
              <a:t>11.590 $</a:t>
            </a:r>
          </a:p>
        </p:txBody>
      </p:sp>
    </p:spTree>
    <p:extLst>
      <p:ext uri="{BB962C8B-B14F-4D97-AF65-F5344CB8AC3E}">
        <p14:creationId xmlns:p14="http://schemas.microsoft.com/office/powerpoint/2010/main" val="1031751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1424319"/>
            <a:ext cx="11695458" cy="4123993"/>
          </a:xfrm>
          <a:prstGeom prst="rect">
            <a:avLst/>
          </a:prstGeom>
        </p:spPr>
      </p:pic>
      <p:sp>
        <p:nvSpPr>
          <p:cNvPr id="5" name="Pravokotnik: zaokroženi vogali 4"/>
          <p:cNvSpPr/>
          <p:nvPr/>
        </p:nvSpPr>
        <p:spPr>
          <a:xfrm>
            <a:off x="526473" y="387927"/>
            <a:ext cx="3528291" cy="46181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Aluminij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BA34218-13D8-434F-B797-4207803BF6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548" y="1193"/>
            <a:ext cx="1661446" cy="1222769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801FEC58-C492-49B1-AA3F-A07C0B2EAB57}"/>
              </a:ext>
            </a:extLst>
          </p:cNvPr>
          <p:cNvSpPr txBox="1"/>
          <p:nvPr/>
        </p:nvSpPr>
        <p:spPr>
          <a:xfrm>
            <a:off x="308113" y="6296803"/>
            <a:ext cx="7502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/>
              <a:t>Vir: </a:t>
            </a:r>
            <a:r>
              <a:rPr lang="sl-SI" sz="1600" dirty="0" err="1"/>
              <a:t>World</a:t>
            </a:r>
            <a:r>
              <a:rPr lang="sl-SI" sz="1600" dirty="0"/>
              <a:t> Bank </a:t>
            </a:r>
            <a:r>
              <a:rPr lang="sl-SI" sz="1600" dirty="0" err="1"/>
              <a:t>Commodities</a:t>
            </a:r>
            <a:r>
              <a:rPr lang="sl-SI" sz="1600" dirty="0"/>
              <a:t> </a:t>
            </a:r>
            <a:r>
              <a:rPr lang="sl-SI" sz="1600" dirty="0" err="1"/>
              <a:t>Price</a:t>
            </a:r>
            <a:r>
              <a:rPr lang="sl-SI" sz="1600" dirty="0"/>
              <a:t> </a:t>
            </a:r>
            <a:r>
              <a:rPr lang="sl-SI" sz="1600" dirty="0" err="1"/>
              <a:t>Forecast</a:t>
            </a:r>
            <a:r>
              <a:rPr lang="sl-SI" sz="1600" dirty="0"/>
              <a:t> (nominal US </a:t>
            </a:r>
            <a:r>
              <a:rPr lang="sl-SI" sz="1600" dirty="0" err="1"/>
              <a:t>dollars</a:t>
            </a:r>
            <a:r>
              <a:rPr lang="sl-SI" sz="1600" dirty="0"/>
              <a:t>) </a:t>
            </a:r>
            <a:r>
              <a:rPr lang="sl-SI" sz="1600" dirty="0" err="1"/>
              <a:t>Releaed</a:t>
            </a:r>
            <a:r>
              <a:rPr lang="sl-SI" sz="1600" dirty="0"/>
              <a:t>: April 26,2017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08F5A184-CF3D-42D6-8F5A-CE2745F4EF91}"/>
              </a:ext>
            </a:extLst>
          </p:cNvPr>
          <p:cNvSpPr txBox="1"/>
          <p:nvPr/>
        </p:nvSpPr>
        <p:spPr>
          <a:xfrm>
            <a:off x="9518754" y="3747541"/>
            <a:ext cx="169388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b="1" dirty="0"/>
              <a:t>18.10.2017</a:t>
            </a:r>
          </a:p>
          <a:p>
            <a:pPr algn="ctr"/>
            <a:r>
              <a:rPr lang="sl-SI" dirty="0"/>
              <a:t>2.101 $</a:t>
            </a:r>
          </a:p>
        </p:txBody>
      </p:sp>
    </p:spTree>
    <p:extLst>
      <p:ext uri="{BB962C8B-B14F-4D97-AF65-F5344CB8AC3E}">
        <p14:creationId xmlns:p14="http://schemas.microsoft.com/office/powerpoint/2010/main" val="2944665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: zaokroženi vogali 3"/>
          <p:cNvSpPr/>
          <p:nvPr/>
        </p:nvSpPr>
        <p:spPr>
          <a:xfrm>
            <a:off x="526473" y="387927"/>
            <a:ext cx="3528291" cy="46181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Baker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88" y="1563757"/>
            <a:ext cx="11747174" cy="380358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5936C6F2-4698-4CBC-B59A-301FDC5BA0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548" y="1193"/>
            <a:ext cx="1661446" cy="1222769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16016325-1F04-4E84-A40B-C19B0A038E2A}"/>
              </a:ext>
            </a:extLst>
          </p:cNvPr>
          <p:cNvSpPr txBox="1"/>
          <p:nvPr/>
        </p:nvSpPr>
        <p:spPr>
          <a:xfrm>
            <a:off x="308113" y="6296803"/>
            <a:ext cx="7502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/>
              <a:t>Vir: </a:t>
            </a:r>
            <a:r>
              <a:rPr lang="sl-SI" sz="1600" dirty="0" err="1"/>
              <a:t>World</a:t>
            </a:r>
            <a:r>
              <a:rPr lang="sl-SI" sz="1600" dirty="0"/>
              <a:t> Bank </a:t>
            </a:r>
            <a:r>
              <a:rPr lang="sl-SI" sz="1600" dirty="0" err="1"/>
              <a:t>Commodities</a:t>
            </a:r>
            <a:r>
              <a:rPr lang="sl-SI" sz="1600" dirty="0"/>
              <a:t> </a:t>
            </a:r>
            <a:r>
              <a:rPr lang="sl-SI" sz="1600" dirty="0" err="1"/>
              <a:t>Price</a:t>
            </a:r>
            <a:r>
              <a:rPr lang="sl-SI" sz="1600" dirty="0"/>
              <a:t> </a:t>
            </a:r>
            <a:r>
              <a:rPr lang="sl-SI" sz="1600" dirty="0" err="1"/>
              <a:t>Forecast</a:t>
            </a:r>
            <a:r>
              <a:rPr lang="sl-SI" sz="1600" dirty="0"/>
              <a:t> (nominal US </a:t>
            </a:r>
            <a:r>
              <a:rPr lang="sl-SI" sz="1600" dirty="0" err="1"/>
              <a:t>dollars</a:t>
            </a:r>
            <a:r>
              <a:rPr lang="sl-SI" sz="1600" dirty="0"/>
              <a:t>) </a:t>
            </a:r>
            <a:r>
              <a:rPr lang="sl-SI" sz="1600" dirty="0" err="1"/>
              <a:t>Releaed</a:t>
            </a:r>
            <a:r>
              <a:rPr lang="sl-SI" sz="1600" dirty="0"/>
              <a:t>: April 26,2017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24871540-2C95-4696-8BD4-E53ED3329AEA}"/>
              </a:ext>
            </a:extLst>
          </p:cNvPr>
          <p:cNvSpPr txBox="1"/>
          <p:nvPr/>
        </p:nvSpPr>
        <p:spPr>
          <a:xfrm>
            <a:off x="9518754" y="3747541"/>
            <a:ext cx="169388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b="1" dirty="0"/>
              <a:t>18.10.2017</a:t>
            </a:r>
          </a:p>
          <a:p>
            <a:pPr algn="ctr"/>
            <a:r>
              <a:rPr lang="sl-SI" dirty="0"/>
              <a:t>6.952 $</a:t>
            </a:r>
          </a:p>
        </p:txBody>
      </p:sp>
    </p:spTree>
    <p:extLst>
      <p:ext uri="{BB962C8B-B14F-4D97-AF65-F5344CB8AC3E}">
        <p14:creationId xmlns:p14="http://schemas.microsoft.com/office/powerpoint/2010/main" val="1242847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65" y="1417982"/>
            <a:ext cx="11624064" cy="4125567"/>
          </a:xfrm>
          <a:prstGeom prst="rect">
            <a:avLst/>
          </a:prstGeom>
        </p:spPr>
      </p:pic>
      <p:sp>
        <p:nvSpPr>
          <p:cNvPr id="5" name="Pravokotnik: zaokroženi vogali 4"/>
          <p:cNvSpPr/>
          <p:nvPr/>
        </p:nvSpPr>
        <p:spPr>
          <a:xfrm>
            <a:off x="526473" y="387927"/>
            <a:ext cx="3528291" cy="46181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Cink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A8803B0C-EDC6-42CD-B96E-F2ACAD356CAB}"/>
              </a:ext>
            </a:extLst>
          </p:cNvPr>
          <p:cNvSpPr txBox="1"/>
          <p:nvPr/>
        </p:nvSpPr>
        <p:spPr>
          <a:xfrm>
            <a:off x="308113" y="6296803"/>
            <a:ext cx="7502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/>
              <a:t>Vir: </a:t>
            </a:r>
            <a:r>
              <a:rPr lang="sl-SI" sz="1600" dirty="0" err="1"/>
              <a:t>World</a:t>
            </a:r>
            <a:r>
              <a:rPr lang="sl-SI" sz="1600" dirty="0"/>
              <a:t> Bank </a:t>
            </a:r>
            <a:r>
              <a:rPr lang="sl-SI" sz="1600" dirty="0" err="1"/>
              <a:t>Commodities</a:t>
            </a:r>
            <a:r>
              <a:rPr lang="sl-SI" sz="1600" dirty="0"/>
              <a:t> </a:t>
            </a:r>
            <a:r>
              <a:rPr lang="sl-SI" sz="1600" dirty="0" err="1"/>
              <a:t>Price</a:t>
            </a:r>
            <a:r>
              <a:rPr lang="sl-SI" sz="1600" dirty="0"/>
              <a:t> </a:t>
            </a:r>
            <a:r>
              <a:rPr lang="sl-SI" sz="1600" dirty="0" err="1"/>
              <a:t>Forecast</a:t>
            </a:r>
            <a:r>
              <a:rPr lang="sl-SI" sz="1600" dirty="0"/>
              <a:t> (nominal US </a:t>
            </a:r>
            <a:r>
              <a:rPr lang="sl-SI" sz="1600" dirty="0" err="1"/>
              <a:t>dollars</a:t>
            </a:r>
            <a:r>
              <a:rPr lang="sl-SI" sz="1600" dirty="0"/>
              <a:t>) </a:t>
            </a:r>
            <a:r>
              <a:rPr lang="sl-SI" sz="1600" dirty="0" err="1"/>
              <a:t>Releaed</a:t>
            </a:r>
            <a:r>
              <a:rPr lang="sl-SI" sz="1600" dirty="0"/>
              <a:t>: April 26,2017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F297BBAA-21F4-4DC6-93F2-3A361C4A0717}"/>
              </a:ext>
            </a:extLst>
          </p:cNvPr>
          <p:cNvSpPr txBox="1"/>
          <p:nvPr/>
        </p:nvSpPr>
        <p:spPr>
          <a:xfrm>
            <a:off x="9518754" y="3747541"/>
            <a:ext cx="169388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b="1" dirty="0"/>
              <a:t>18.10.2017</a:t>
            </a:r>
          </a:p>
          <a:p>
            <a:pPr algn="ctr"/>
            <a:r>
              <a:rPr lang="sl-SI" dirty="0"/>
              <a:t>3.190 $</a:t>
            </a:r>
          </a:p>
        </p:txBody>
      </p:sp>
    </p:spTree>
    <p:extLst>
      <p:ext uri="{BB962C8B-B14F-4D97-AF65-F5344CB8AC3E}">
        <p14:creationId xmlns:p14="http://schemas.microsoft.com/office/powerpoint/2010/main" val="1499040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14437"/>
            <a:ext cx="10972800" cy="4429125"/>
          </a:xfrm>
          <a:prstGeom prst="rect">
            <a:avLst/>
          </a:prstGeom>
        </p:spPr>
      </p:pic>
      <p:sp>
        <p:nvSpPr>
          <p:cNvPr id="5" name="Pravokotnik: zaokroženi vogali 4"/>
          <p:cNvSpPr/>
          <p:nvPr/>
        </p:nvSpPr>
        <p:spPr>
          <a:xfrm>
            <a:off x="526473" y="387927"/>
            <a:ext cx="3528291" cy="46181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Svinec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76A590C5-2FA2-47BB-8363-2AEA852EB32A}"/>
              </a:ext>
            </a:extLst>
          </p:cNvPr>
          <p:cNvSpPr txBox="1"/>
          <p:nvPr/>
        </p:nvSpPr>
        <p:spPr>
          <a:xfrm>
            <a:off x="308113" y="6296803"/>
            <a:ext cx="7502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/>
              <a:t>Vir: </a:t>
            </a:r>
            <a:r>
              <a:rPr lang="sl-SI" sz="1600" dirty="0" err="1"/>
              <a:t>World</a:t>
            </a:r>
            <a:r>
              <a:rPr lang="sl-SI" sz="1600" dirty="0"/>
              <a:t> Bank </a:t>
            </a:r>
            <a:r>
              <a:rPr lang="sl-SI" sz="1600" dirty="0" err="1"/>
              <a:t>Commodities</a:t>
            </a:r>
            <a:r>
              <a:rPr lang="sl-SI" sz="1600" dirty="0"/>
              <a:t> </a:t>
            </a:r>
            <a:r>
              <a:rPr lang="sl-SI" sz="1600" dirty="0" err="1"/>
              <a:t>Price</a:t>
            </a:r>
            <a:r>
              <a:rPr lang="sl-SI" sz="1600" dirty="0"/>
              <a:t> </a:t>
            </a:r>
            <a:r>
              <a:rPr lang="sl-SI" sz="1600" dirty="0" err="1"/>
              <a:t>Forecast</a:t>
            </a:r>
            <a:r>
              <a:rPr lang="sl-SI" sz="1600" dirty="0"/>
              <a:t> (nominal US </a:t>
            </a:r>
            <a:r>
              <a:rPr lang="sl-SI" sz="1600" dirty="0" err="1"/>
              <a:t>dollars</a:t>
            </a:r>
            <a:r>
              <a:rPr lang="sl-SI" sz="1600" dirty="0"/>
              <a:t>) </a:t>
            </a:r>
            <a:r>
              <a:rPr lang="sl-SI" sz="1600" dirty="0" err="1"/>
              <a:t>Releaed</a:t>
            </a:r>
            <a:r>
              <a:rPr lang="sl-SI" sz="1600" dirty="0"/>
              <a:t>: April 26,2017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E58F2225-C8A2-46FB-93D2-98E088830227}"/>
              </a:ext>
            </a:extLst>
          </p:cNvPr>
          <p:cNvSpPr txBox="1"/>
          <p:nvPr/>
        </p:nvSpPr>
        <p:spPr>
          <a:xfrm>
            <a:off x="9518754" y="3747541"/>
            <a:ext cx="169388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b="1" dirty="0"/>
              <a:t>18.10.2017</a:t>
            </a:r>
          </a:p>
          <a:p>
            <a:pPr algn="ctr"/>
            <a:r>
              <a:rPr lang="sl-SI" dirty="0"/>
              <a:t>2.515 $</a:t>
            </a:r>
          </a:p>
        </p:txBody>
      </p:sp>
    </p:spTree>
    <p:extLst>
      <p:ext uri="{BB962C8B-B14F-4D97-AF65-F5344CB8AC3E}">
        <p14:creationId xmlns:p14="http://schemas.microsoft.com/office/powerpoint/2010/main" val="2163722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16" y="1350023"/>
            <a:ext cx="11781183" cy="4308181"/>
          </a:xfrm>
          <a:prstGeom prst="rect">
            <a:avLst/>
          </a:prstGeom>
        </p:spPr>
      </p:pic>
      <p:sp>
        <p:nvSpPr>
          <p:cNvPr id="4" name="Pravokotnik: zaokroženi vogali 3"/>
          <p:cNvSpPr/>
          <p:nvPr/>
        </p:nvSpPr>
        <p:spPr>
          <a:xfrm>
            <a:off x="526473" y="387927"/>
            <a:ext cx="3528291" cy="46181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Kositer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25244D5-98AC-41E9-8586-105AFFADEE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548" y="1193"/>
            <a:ext cx="1661446" cy="1222769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5E1186D9-E0BC-4738-B78C-000D62F67EAE}"/>
              </a:ext>
            </a:extLst>
          </p:cNvPr>
          <p:cNvSpPr txBox="1"/>
          <p:nvPr/>
        </p:nvSpPr>
        <p:spPr>
          <a:xfrm>
            <a:off x="308113" y="6296803"/>
            <a:ext cx="7502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/>
              <a:t>Vir: </a:t>
            </a:r>
            <a:r>
              <a:rPr lang="sl-SI" sz="1600" dirty="0" err="1"/>
              <a:t>World</a:t>
            </a:r>
            <a:r>
              <a:rPr lang="sl-SI" sz="1600" dirty="0"/>
              <a:t> Bank </a:t>
            </a:r>
            <a:r>
              <a:rPr lang="sl-SI" sz="1600" dirty="0" err="1"/>
              <a:t>Commodities</a:t>
            </a:r>
            <a:r>
              <a:rPr lang="sl-SI" sz="1600" dirty="0"/>
              <a:t> </a:t>
            </a:r>
            <a:r>
              <a:rPr lang="sl-SI" sz="1600" dirty="0" err="1"/>
              <a:t>Price</a:t>
            </a:r>
            <a:r>
              <a:rPr lang="sl-SI" sz="1600" dirty="0"/>
              <a:t> </a:t>
            </a:r>
            <a:r>
              <a:rPr lang="sl-SI" sz="1600" dirty="0" err="1"/>
              <a:t>Forecast</a:t>
            </a:r>
            <a:r>
              <a:rPr lang="sl-SI" sz="1600" dirty="0"/>
              <a:t> (nominal US </a:t>
            </a:r>
            <a:r>
              <a:rPr lang="sl-SI" sz="1600" dirty="0" err="1"/>
              <a:t>dollars</a:t>
            </a:r>
            <a:r>
              <a:rPr lang="sl-SI" sz="1600" dirty="0"/>
              <a:t>) </a:t>
            </a:r>
            <a:r>
              <a:rPr lang="sl-SI" sz="1600" dirty="0" err="1"/>
              <a:t>Releaed</a:t>
            </a:r>
            <a:r>
              <a:rPr lang="sl-SI" sz="1600" dirty="0"/>
              <a:t>: April 26,2017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3BA39E48-7AFE-4427-B3B8-D8995466823F}"/>
              </a:ext>
            </a:extLst>
          </p:cNvPr>
          <p:cNvSpPr txBox="1"/>
          <p:nvPr/>
        </p:nvSpPr>
        <p:spPr>
          <a:xfrm>
            <a:off x="9518754" y="3747541"/>
            <a:ext cx="169388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b="1" dirty="0"/>
              <a:t>18.10.2017</a:t>
            </a:r>
          </a:p>
          <a:p>
            <a:pPr algn="ctr"/>
            <a:r>
              <a:rPr lang="sl-SI" dirty="0"/>
              <a:t>20.750 $</a:t>
            </a:r>
          </a:p>
        </p:txBody>
      </p:sp>
    </p:spTree>
    <p:extLst>
      <p:ext uri="{BB962C8B-B14F-4D97-AF65-F5344CB8AC3E}">
        <p14:creationId xmlns:p14="http://schemas.microsoft.com/office/powerpoint/2010/main" val="27187449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7B5401-5EB3-4843-A034-0BCA45D18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62805"/>
            <a:ext cx="532150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z="3600" b="1" dirty="0"/>
              <a:t>Obeti?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F6BAFD3-80FA-4832-8F9F-61B4FC208E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43" y="1"/>
            <a:ext cx="1936756" cy="1425388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739E2B12-FE22-4C20-9C19-65650D83B976}"/>
              </a:ext>
            </a:extLst>
          </p:cNvPr>
          <p:cNvSpPr/>
          <p:nvPr/>
        </p:nvSpPr>
        <p:spPr>
          <a:xfrm>
            <a:off x="1573967" y="2405109"/>
            <a:ext cx="845445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600" dirty="0">
                <a:solidFill>
                  <a:schemeClr val="accent6"/>
                </a:solidFill>
                <a:latin typeface="freight-book"/>
              </a:rPr>
              <a:t>Neobičajno je danes običajno!</a:t>
            </a:r>
          </a:p>
          <a:p>
            <a:r>
              <a:rPr lang="sl-SI" sz="3600" dirty="0">
                <a:solidFill>
                  <a:schemeClr val="accent6"/>
                </a:solidFill>
                <a:latin typeface="freight-book"/>
              </a:rPr>
              <a:t>Zato lahko predvidevamo nepredvidljivost! </a:t>
            </a:r>
          </a:p>
          <a:p>
            <a:endParaRPr lang="sl-SI" sz="3600" dirty="0">
              <a:solidFill>
                <a:schemeClr val="accent6"/>
              </a:solidFill>
              <a:latin typeface="freight-book"/>
            </a:endParaRPr>
          </a:p>
          <a:p>
            <a:r>
              <a:rPr lang="sl-SI" sz="2800" dirty="0">
                <a:solidFill>
                  <a:schemeClr val="accent6"/>
                </a:solidFill>
                <a:latin typeface="freight-book"/>
              </a:rPr>
              <a:t>…in na to se bomo morali navaditi!</a:t>
            </a:r>
            <a:endParaRPr lang="sl-SI" sz="2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3460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738" y="0"/>
            <a:ext cx="1968262" cy="1448575"/>
          </a:xfrm>
          <a:prstGeom prst="rect">
            <a:avLst/>
          </a:prstGeom>
        </p:spPr>
      </p:pic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92269" y="3096628"/>
            <a:ext cx="10515600" cy="27560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b="1" dirty="0">
                <a:solidFill>
                  <a:schemeClr val="accent6"/>
                </a:solidFill>
                <a:latin typeface="+mj-lt"/>
              </a:rPr>
              <a:t>ŽELIM VAM USPEŠNO DELO NA KONFERENCI, PRIJETNO DRUŽENJE, PREDVSEM PA USPEŠNO POSLOVANJE KLJUB TEŽKIM ČASOM!</a:t>
            </a:r>
          </a:p>
          <a:p>
            <a:pPr marL="0" indent="0" algn="ctr">
              <a:buNone/>
            </a:pPr>
            <a:endParaRPr lang="sl-SI" b="1" dirty="0">
              <a:solidFill>
                <a:schemeClr val="accent6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sl-SI" b="1" dirty="0">
                <a:solidFill>
                  <a:schemeClr val="accent6"/>
                </a:solidFill>
                <a:latin typeface="+mj-lt"/>
              </a:rPr>
              <a:t>HVALA!</a:t>
            </a:r>
          </a:p>
        </p:txBody>
      </p:sp>
    </p:spTree>
    <p:extLst>
      <p:ext uri="{BB962C8B-B14F-4D97-AF65-F5344CB8AC3E}">
        <p14:creationId xmlns:p14="http://schemas.microsoft.com/office/powerpoint/2010/main" val="4235209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>
          <a:xfrm>
            <a:off x="1073058" y="510721"/>
            <a:ext cx="1019148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400" b="1" dirty="0">
                <a:latin typeface="+mj-lt"/>
              </a:rPr>
              <a:t>DIALOG Z MOP in druge aktivnosti za</a:t>
            </a:r>
          </a:p>
          <a:p>
            <a:r>
              <a:rPr lang="sl-SI" sz="4400" b="1" dirty="0">
                <a:latin typeface="+mj-lt"/>
              </a:rPr>
              <a:t>zaščito interesov Sekcije:</a:t>
            </a:r>
          </a:p>
          <a:p>
            <a:endParaRPr lang="sl-SI" sz="1400" b="1" dirty="0">
              <a:latin typeface="+mj-lt"/>
            </a:endParaRPr>
          </a:p>
          <a:p>
            <a:pPr marL="457200" indent="-457200">
              <a:buFontTx/>
              <a:buChar char="-"/>
            </a:pPr>
            <a:r>
              <a:rPr lang="sl-SI" sz="2400" dirty="0">
                <a:latin typeface="+mj-lt"/>
                <a:cs typeface="Times New Roman" panose="02020603050405020304" pitchFamily="18" charset="0"/>
              </a:rPr>
              <a:t>Poziv k spremembi oz. uskladitvi Uredbe o izvajanju Uredbe (ES) o pošiljkah odpadkov (Uradni list RS, št. 78/2016 z dne 5.12.2016) z evropsko Uredbo;</a:t>
            </a:r>
          </a:p>
          <a:p>
            <a:pPr marL="457200" indent="-457200">
              <a:buFontTx/>
              <a:buChar char="-"/>
            </a:pPr>
            <a:r>
              <a:rPr lang="sl-SI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Izjeme od obveznega prepuščanja komunalnih odpadkov IJS: ločene frakcije papirja in kartona (20 01 01) in kovine (20 01 40), kosovni odpad (za pravne osebe, </a:t>
            </a:r>
            <a:r>
              <a:rPr lang="sl-SI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s.p</a:t>
            </a:r>
            <a:r>
              <a:rPr lang="sl-SI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kot posameznike) ter plastična embalaža (15 01 02) in ločene frakcije papirja in kartona (20 01 01)  v primeru zbiranja v humanitarne ali vzgojno-izobraževalne namene (4., 5. in 6. člen Uredbe):</a:t>
            </a:r>
            <a:endParaRPr lang="sl-SI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sl-SI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Ohranitev predelovalcev odpadkov (po postopku R12, R13) v verigi predelovanja odpadkov, zbranih s strani IJS;</a:t>
            </a:r>
            <a:endParaRPr lang="sl-SI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sl-SI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Ohranitev načina zbiranja in prevzemanja odpadne embalaže od trgovske dejavnosti, obrti ter storitvene dejavnosti;</a:t>
            </a:r>
            <a:endParaRPr lang="sl-SI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sl-SI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sl-SI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sz="2800" dirty="0">
              <a:latin typeface="+mj-lt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580F1EA-9A14-4DB0-8CE6-4C6D21F695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78" y="0"/>
            <a:ext cx="1854922" cy="136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874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>
          <a:xfrm>
            <a:off x="1073058" y="510721"/>
            <a:ext cx="10191481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400" b="1" dirty="0">
                <a:latin typeface="+mj-lt"/>
              </a:rPr>
              <a:t>DIALOG Z MOP in druge aktivnosti za</a:t>
            </a:r>
          </a:p>
          <a:p>
            <a:r>
              <a:rPr lang="sl-SI" sz="4400" b="1" dirty="0">
                <a:latin typeface="+mj-lt"/>
              </a:rPr>
              <a:t>zaščito interesov Sekcije :</a:t>
            </a:r>
          </a:p>
          <a:p>
            <a:endParaRPr lang="sl-SI" sz="1200" b="1" dirty="0">
              <a:latin typeface="+mj-lt"/>
            </a:endParaRPr>
          </a:p>
          <a:p>
            <a:pPr marL="457200" lvl="0" indent="-457200">
              <a:spcAft>
                <a:spcPts val="0"/>
              </a:spcAft>
              <a:buFontTx/>
              <a:buChar char="-"/>
            </a:pPr>
            <a:r>
              <a:rPr lang="sl-SI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Poziv k uskladitvi slovenske zakonodaje z Direktivo 2014/23/EU</a:t>
            </a:r>
          </a:p>
          <a:p>
            <a:pPr lvl="0">
              <a:spcAft>
                <a:spcPts val="0"/>
              </a:spcAft>
            </a:pPr>
            <a:r>
              <a:rPr lang="sl-SI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  Evropskega parlamenta in Sveta z dne 26. februarja 2014 o</a:t>
            </a:r>
          </a:p>
          <a:p>
            <a:pPr lvl="0">
              <a:spcAft>
                <a:spcPts val="0"/>
              </a:spcAft>
            </a:pPr>
            <a:r>
              <a:rPr lang="sl-SI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  podeljevanju koncesijskih pogodb (prenova ZGJS in predlog</a:t>
            </a:r>
          </a:p>
          <a:p>
            <a:pPr lvl="0">
              <a:spcAft>
                <a:spcPts val="0"/>
              </a:spcAft>
            </a:pPr>
            <a:r>
              <a:rPr lang="sl-SI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  Zakona o podeljevanju koncesij);</a:t>
            </a:r>
            <a:endParaRPr lang="sl-SI" sz="2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0"/>
              </a:spcAft>
              <a:buFontTx/>
              <a:buChar char="-"/>
            </a:pPr>
            <a:r>
              <a:rPr lang="sl-SI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Priprava dokumentacije za prijavo nedovoljene državne pomoči</a:t>
            </a:r>
          </a:p>
          <a:p>
            <a:pPr lvl="0">
              <a:spcAft>
                <a:spcPts val="0"/>
              </a:spcAft>
            </a:pPr>
            <a:r>
              <a:rPr lang="sl-SI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  evropski Komisiji;</a:t>
            </a:r>
            <a:endParaRPr lang="sl-SI" sz="2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sl-SI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   Pripombe na predlog ZVO-2. </a:t>
            </a:r>
            <a:r>
              <a:rPr lang="sl-SI" sz="2800" dirty="0">
                <a:latin typeface="+mj-lt"/>
                <a:ea typeface="Calibri" panose="020F0502020204030204" pitchFamily="34" charset="0"/>
              </a:rPr>
              <a:t> 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sz="2800" dirty="0">
              <a:latin typeface="+mj-lt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580F1EA-9A14-4DB0-8CE6-4C6D21F695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78" y="0"/>
            <a:ext cx="1854922" cy="136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447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>
          <a:xfrm>
            <a:off x="813732" y="2212311"/>
            <a:ext cx="1058305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800" dirty="0">
                <a:latin typeface="+mj-lt"/>
              </a:rPr>
              <a:t>Serija neugodnih izrednih dogodkov v branži!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400" dirty="0">
                <a:latin typeface="+mj-lt"/>
              </a:rPr>
              <a:t>Efekt NIMBY; krizno komuniciranje ob izrednih dogodkih?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800" dirty="0">
                <a:latin typeface="+mj-lt"/>
              </a:rPr>
              <a:t>Kako poslujemo?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800" dirty="0">
                <a:latin typeface="+mj-lt"/>
              </a:rPr>
              <a:t>Kako poslujejo IJS?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800" dirty="0">
                <a:latin typeface="+mj-lt"/>
              </a:rPr>
              <a:t>Kaj se dogaja na svetovnih trgih surovin ?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580F1EA-9A14-4DB0-8CE6-4C6D21F695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78" y="0"/>
            <a:ext cx="1854922" cy="1365161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6E1EB49A-0859-4E63-B394-4F03F33072FE}"/>
              </a:ext>
            </a:extLst>
          </p:cNvPr>
          <p:cNvSpPr txBox="1"/>
          <p:nvPr/>
        </p:nvSpPr>
        <p:spPr>
          <a:xfrm>
            <a:off x="453006" y="369116"/>
            <a:ext cx="9571838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3200" b="1" dirty="0">
                <a:latin typeface="+mj-lt"/>
                <a:ea typeface="+mj-ea"/>
                <a:cs typeface="+mj-cs"/>
              </a:rPr>
              <a:t>KAKO SMO POSLOVALI IN KAKŠNI SO OBETI V LETU 2018 GLEDE NA NASLEDNJA DEJSTVA?</a:t>
            </a:r>
          </a:p>
        </p:txBody>
      </p:sp>
    </p:spTree>
    <p:extLst>
      <p:ext uri="{BB962C8B-B14F-4D97-AF65-F5344CB8AC3E}">
        <p14:creationId xmlns:p14="http://schemas.microsoft.com/office/powerpoint/2010/main" val="3949998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F6DDC62-12F8-4430-A45C-94CF64D39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78" y="0"/>
            <a:ext cx="1854922" cy="136516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5704B4F0-5031-4E72-A2A3-7727ABED8E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16" y="1237128"/>
            <a:ext cx="3709956" cy="5246297"/>
          </a:xfrm>
          <a:prstGeom prst="rect">
            <a:avLst/>
          </a:prstGeom>
        </p:spPr>
      </p:pic>
      <p:sp>
        <p:nvSpPr>
          <p:cNvPr id="9" name="Pravokotnik 8">
            <a:extLst>
              <a:ext uri="{FF2B5EF4-FFF2-40B4-BE49-F238E27FC236}">
                <a16:creationId xmlns:a16="http://schemas.microsoft.com/office/drawing/2014/main" id="{680A3842-560F-46D6-81C4-38D26F8F7335}"/>
              </a:ext>
            </a:extLst>
          </p:cNvPr>
          <p:cNvSpPr/>
          <p:nvPr/>
        </p:nvSpPr>
        <p:spPr>
          <a:xfrm>
            <a:off x="5701553" y="1746970"/>
            <a:ext cx="58138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l-SI" sz="2400" dirty="0">
                <a:latin typeface="+mj-lt"/>
              </a:rPr>
              <a:t>Serija požarov po celem svetu v branži ravnanja z odpadki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>
                <a:latin typeface="+mj-lt"/>
              </a:rPr>
              <a:t>Amerika, Avstralija, Kanada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>
                <a:latin typeface="+mj-lt"/>
              </a:rPr>
              <a:t>Anglija, Nizozemska, Nemčija, Avstrija, Italija, Hrvaška, Grčija,…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>
                <a:latin typeface="+mj-lt"/>
              </a:rPr>
              <a:t>Visoka požarna ogroženost je običajni del poslovanja v branži ravnanja z odpadki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b="1" dirty="0">
                <a:latin typeface="+mj-lt"/>
              </a:rPr>
              <a:t>Preventiva, preventiva, preventiva!!!</a:t>
            </a:r>
          </a:p>
        </p:txBody>
      </p:sp>
    </p:spTree>
    <p:extLst>
      <p:ext uri="{BB962C8B-B14F-4D97-AF65-F5344CB8AC3E}">
        <p14:creationId xmlns:p14="http://schemas.microsoft.com/office/powerpoint/2010/main" val="1606509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>
          <a:xfrm>
            <a:off x="841695" y="2413647"/>
            <a:ext cx="1058305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8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Serija neugodnih izrednih dogodkov v branži!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Efekt NIMBY; krizno komuniciranje ob izrednih dogodkih?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800" dirty="0">
                <a:latin typeface="+mj-lt"/>
              </a:rPr>
              <a:t>Kako poslujemo?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800" dirty="0">
                <a:latin typeface="+mj-lt"/>
              </a:rPr>
              <a:t>Kako poslujejo IJS?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800" dirty="0">
                <a:latin typeface="+mj-lt"/>
              </a:rPr>
              <a:t>Kaj se dogaja na svetovnih trgih surovin ?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580F1EA-9A14-4DB0-8CE6-4C6D21F695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78" y="0"/>
            <a:ext cx="1854922" cy="1365161"/>
          </a:xfrm>
          <a:prstGeom prst="rect">
            <a:avLst/>
          </a:prstGeom>
        </p:spPr>
      </p:pic>
      <p:sp>
        <p:nvSpPr>
          <p:cNvPr id="2" name="Pravokotnik 1">
            <a:extLst>
              <a:ext uri="{FF2B5EF4-FFF2-40B4-BE49-F238E27FC236}">
                <a16:creationId xmlns:a16="http://schemas.microsoft.com/office/drawing/2014/main" id="{037C9287-33AE-4FFD-80F0-942F4335E204}"/>
              </a:ext>
            </a:extLst>
          </p:cNvPr>
          <p:cNvSpPr/>
          <p:nvPr/>
        </p:nvSpPr>
        <p:spPr>
          <a:xfrm>
            <a:off x="841695" y="375136"/>
            <a:ext cx="94264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l-SI" sz="3200" b="1" dirty="0">
                <a:latin typeface="+mj-lt"/>
                <a:ea typeface="+mj-ea"/>
                <a:cs typeface="+mj-cs"/>
              </a:rPr>
              <a:t>KAKO SMO POSLOVALI IN KAKŠNI SO OBETI V LETU 2018 GLEDE NA NASLEDNJA DEJSTVA?</a:t>
            </a:r>
          </a:p>
        </p:txBody>
      </p:sp>
    </p:spTree>
    <p:extLst>
      <p:ext uri="{BB962C8B-B14F-4D97-AF65-F5344CB8AC3E}">
        <p14:creationId xmlns:p14="http://schemas.microsoft.com/office/powerpoint/2010/main" val="2034308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78" y="0"/>
            <a:ext cx="1854922" cy="1365161"/>
          </a:xfrm>
          <a:prstGeom prst="rect">
            <a:avLst/>
          </a:prstGeom>
        </p:spPr>
      </p:pic>
      <p:sp>
        <p:nvSpPr>
          <p:cNvPr id="9" name="Puščica dol 8"/>
          <p:cNvSpPr/>
          <p:nvPr/>
        </p:nvSpPr>
        <p:spPr>
          <a:xfrm>
            <a:off x="10304968" y="5791184"/>
            <a:ext cx="179882" cy="20986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uščica gor 12"/>
          <p:cNvSpPr/>
          <p:nvPr/>
        </p:nvSpPr>
        <p:spPr>
          <a:xfrm>
            <a:off x="10304968" y="2306784"/>
            <a:ext cx="197870" cy="2248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Naslov 1"/>
          <p:cNvSpPr>
            <a:spLocks noGrp="1"/>
          </p:cNvSpPr>
          <p:nvPr>
            <p:ph type="title"/>
          </p:nvPr>
        </p:nvSpPr>
        <p:spPr>
          <a:xfrm>
            <a:off x="748939" y="178886"/>
            <a:ext cx="10515600" cy="1325563"/>
          </a:xfrm>
        </p:spPr>
        <p:txBody>
          <a:bodyPr>
            <a:normAutofit/>
          </a:bodyPr>
          <a:lstStyle/>
          <a:p>
            <a:r>
              <a:rPr lang="sl-SI" sz="2800" b="1" dirty="0"/>
              <a:t>Poslovanje članov Sekcije zbiralcev in predelovalcev odpadkov </a:t>
            </a:r>
            <a:br>
              <a:rPr lang="sl-SI" sz="2800" b="1" dirty="0"/>
            </a:br>
            <a:r>
              <a:rPr lang="sl-SI" sz="2800" b="1" dirty="0"/>
              <a:t>(2010-2016) - 31 podjetij 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186963" y="1476377"/>
          <a:ext cx="9958483" cy="475019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484408">
                  <a:extLst>
                    <a:ext uri="{9D8B030D-6E8A-4147-A177-3AD203B41FA5}">
                      <a16:colId xmlns:a16="http://schemas.microsoft.com/office/drawing/2014/main" val="3064660365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83986898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875325336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3861854770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2389815957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4156618326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3866266661"/>
                    </a:ext>
                  </a:extLst>
                </a:gridCol>
                <a:gridCol w="1216025">
                  <a:extLst>
                    <a:ext uri="{9D8B030D-6E8A-4147-A177-3AD203B41FA5}">
                      <a16:colId xmlns:a16="http://schemas.microsoft.com/office/drawing/2014/main" val="3418358460"/>
                    </a:ext>
                  </a:extLst>
                </a:gridCol>
              </a:tblGrid>
              <a:tr h="63787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l-SI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b="1" u="none" strike="noStrike" kern="1200" dirty="0">
                          <a:effectLst/>
                        </a:rPr>
                        <a:t>2010</a:t>
                      </a:r>
                      <a:endParaRPr lang="sl-SI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b="1" u="none" strike="noStrike" kern="1200" dirty="0">
                          <a:effectLst/>
                        </a:rPr>
                        <a:t>2011</a:t>
                      </a:r>
                      <a:endParaRPr lang="sl-SI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b="1" u="none" strike="noStrike" kern="1200" dirty="0">
                          <a:effectLst/>
                        </a:rPr>
                        <a:t>2012</a:t>
                      </a:r>
                      <a:endParaRPr lang="sl-SI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b="1" u="none" strike="noStrike" kern="1200" dirty="0">
                          <a:effectLst/>
                        </a:rPr>
                        <a:t>2013</a:t>
                      </a:r>
                      <a:endParaRPr lang="sl-SI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b="1" u="none" strike="noStrike" kern="1200" dirty="0">
                          <a:effectLst/>
                        </a:rPr>
                        <a:t>2014</a:t>
                      </a:r>
                      <a:endParaRPr lang="sl-SI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b="1" u="none" strike="noStrike" kern="1200" dirty="0">
                          <a:effectLst/>
                        </a:rPr>
                        <a:t>2015</a:t>
                      </a:r>
                      <a:endParaRPr lang="sl-SI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19398711"/>
                  </a:ext>
                </a:extLst>
              </a:tr>
              <a:tr h="63787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b="1" u="none" strike="noStrike" kern="1200" dirty="0">
                          <a:effectLst/>
                        </a:rPr>
                        <a:t>Poslovni prihodki</a:t>
                      </a:r>
                      <a:endParaRPr lang="sl-SI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 dirty="0">
                          <a:effectLst/>
                        </a:rPr>
                        <a:t>427.301.405</a:t>
                      </a:r>
                      <a:endParaRPr lang="sl-SI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>
                          <a:effectLst/>
                        </a:rPr>
                        <a:t>571.385.401</a:t>
                      </a:r>
                      <a:endParaRPr lang="sl-SI" sz="18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>
                          <a:effectLst/>
                        </a:rPr>
                        <a:t>587.212.133</a:t>
                      </a:r>
                      <a:endParaRPr lang="sl-SI" sz="18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>
                          <a:effectLst/>
                        </a:rPr>
                        <a:t>526.763.894</a:t>
                      </a:r>
                      <a:endParaRPr lang="sl-SI" sz="18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>
                          <a:effectLst/>
                        </a:rPr>
                        <a:t>501.880.832</a:t>
                      </a:r>
                      <a:endParaRPr lang="sl-SI" sz="18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 dirty="0">
                          <a:effectLst/>
                        </a:rPr>
                        <a:t>445.172.000</a:t>
                      </a:r>
                      <a:endParaRPr lang="sl-SI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460.120.672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35159778"/>
                  </a:ext>
                </a:extLst>
              </a:tr>
              <a:tr h="63787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b="1" u="none" strike="noStrike" kern="1200" dirty="0">
                          <a:effectLst/>
                        </a:rPr>
                        <a:t>Poslovni odhodki</a:t>
                      </a:r>
                      <a:endParaRPr lang="sl-SI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 dirty="0">
                          <a:effectLst/>
                        </a:rPr>
                        <a:t>407.391.373</a:t>
                      </a:r>
                      <a:endParaRPr lang="sl-SI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>
                          <a:effectLst/>
                        </a:rPr>
                        <a:t>554.090.205</a:t>
                      </a:r>
                      <a:endParaRPr lang="sl-SI" sz="18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 dirty="0">
                          <a:effectLst/>
                        </a:rPr>
                        <a:t>572.032.468</a:t>
                      </a:r>
                      <a:endParaRPr lang="sl-SI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 dirty="0">
                          <a:effectLst/>
                        </a:rPr>
                        <a:t>520.836.403</a:t>
                      </a:r>
                      <a:endParaRPr lang="sl-SI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 dirty="0">
                          <a:effectLst/>
                        </a:rPr>
                        <a:t>490.541.440</a:t>
                      </a:r>
                      <a:endParaRPr lang="sl-SI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 dirty="0">
                          <a:effectLst/>
                        </a:rPr>
                        <a:t>439.832.969</a:t>
                      </a:r>
                      <a:endParaRPr lang="sl-SI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453.343.517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18661978"/>
                  </a:ext>
                </a:extLst>
              </a:tr>
              <a:tr h="90971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b="1" u="none" strike="noStrike" kern="1200" dirty="0">
                          <a:effectLst/>
                        </a:rPr>
                        <a:t>Poslovni izid dejavnosti</a:t>
                      </a:r>
                      <a:endParaRPr lang="sl-SI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 dirty="0">
                          <a:effectLst/>
                        </a:rPr>
                        <a:t>19.910.032</a:t>
                      </a:r>
                      <a:endParaRPr lang="sl-SI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 dirty="0">
                          <a:effectLst/>
                        </a:rPr>
                        <a:t>17.295.196</a:t>
                      </a:r>
                      <a:endParaRPr lang="sl-SI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 dirty="0">
                          <a:effectLst/>
                        </a:rPr>
                        <a:t>15.179.665</a:t>
                      </a:r>
                      <a:endParaRPr lang="sl-SI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 dirty="0">
                          <a:effectLst/>
                        </a:rPr>
                        <a:t>5.927.491</a:t>
                      </a:r>
                      <a:endParaRPr lang="sl-SI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 dirty="0">
                          <a:effectLst/>
                        </a:rPr>
                        <a:t>11.339.392</a:t>
                      </a:r>
                      <a:endParaRPr lang="sl-SI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 dirty="0">
                          <a:effectLst/>
                        </a:rPr>
                        <a:t>5.339.031</a:t>
                      </a:r>
                      <a:endParaRPr lang="sl-SI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6.777.155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46838416"/>
                  </a:ext>
                </a:extLst>
              </a:tr>
              <a:tr h="63787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b="1" u="none" strike="noStrike" kern="1200" dirty="0">
                          <a:effectLst/>
                        </a:rPr>
                        <a:t>EBITDA</a:t>
                      </a:r>
                      <a:endParaRPr lang="sl-SI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>
                          <a:effectLst/>
                        </a:rPr>
                        <a:t>35.001.225</a:t>
                      </a:r>
                      <a:endParaRPr lang="sl-SI" sz="18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>
                          <a:effectLst/>
                        </a:rPr>
                        <a:t>33.953.125</a:t>
                      </a:r>
                      <a:endParaRPr lang="sl-SI" sz="18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 dirty="0">
                          <a:effectLst/>
                        </a:rPr>
                        <a:t>29.258.575</a:t>
                      </a:r>
                      <a:endParaRPr lang="sl-SI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 dirty="0">
                          <a:effectLst/>
                        </a:rPr>
                        <a:t>21.501.586</a:t>
                      </a:r>
                      <a:endParaRPr lang="sl-SI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 dirty="0">
                          <a:effectLst/>
                        </a:rPr>
                        <a:t>22.568.590</a:t>
                      </a:r>
                      <a:endParaRPr lang="sl-SI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 dirty="0">
                          <a:effectLst/>
                        </a:rPr>
                        <a:t>17.479.356</a:t>
                      </a:r>
                      <a:endParaRPr lang="sl-SI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34.269.985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43605528"/>
                  </a:ext>
                </a:extLst>
              </a:tr>
              <a:tr h="63787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b="1" u="none" strike="noStrike" kern="1200" dirty="0">
                          <a:effectLst/>
                        </a:rPr>
                        <a:t>Čisti poslovni izid</a:t>
                      </a:r>
                      <a:endParaRPr lang="sl-SI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 dirty="0">
                          <a:effectLst/>
                        </a:rPr>
                        <a:t>13.161.736</a:t>
                      </a:r>
                      <a:endParaRPr lang="sl-SI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 dirty="0">
                          <a:effectLst/>
                        </a:rPr>
                        <a:t>11.893.274</a:t>
                      </a:r>
                      <a:endParaRPr lang="sl-SI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 dirty="0">
                          <a:effectLst/>
                        </a:rPr>
                        <a:t>8.351.473</a:t>
                      </a:r>
                      <a:endParaRPr lang="sl-SI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 dirty="0">
                          <a:solidFill>
                            <a:srgbClr val="C00000"/>
                          </a:solidFill>
                          <a:effectLst/>
                        </a:rPr>
                        <a:t>-1.221.702 </a:t>
                      </a:r>
                      <a:endParaRPr lang="sl-SI" sz="1800" b="1" u="none" strike="noStrike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 dirty="0">
                          <a:effectLst/>
                        </a:rPr>
                        <a:t>4.211.953</a:t>
                      </a:r>
                      <a:endParaRPr lang="sl-SI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 dirty="0">
                          <a:solidFill>
                            <a:srgbClr val="C00000"/>
                          </a:solidFill>
                          <a:effectLst/>
                        </a:rPr>
                        <a:t>-587.630 </a:t>
                      </a:r>
                      <a:endParaRPr lang="sl-SI" sz="1800" b="1" u="none" strike="noStrike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-3.376.782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9707383"/>
                  </a:ext>
                </a:extLst>
              </a:tr>
              <a:tr h="65111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b="1" u="none" strike="noStrike" kern="1200" dirty="0">
                          <a:effectLst/>
                        </a:rPr>
                        <a:t>Povprečno št. zaposlenih</a:t>
                      </a:r>
                      <a:endParaRPr lang="sl-SI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 dirty="0">
                          <a:effectLst/>
                        </a:rPr>
                        <a:t>1.684</a:t>
                      </a:r>
                      <a:endParaRPr lang="sl-SI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 dirty="0">
                          <a:effectLst/>
                        </a:rPr>
                        <a:t>2.001</a:t>
                      </a:r>
                      <a:endParaRPr lang="sl-SI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 dirty="0">
                          <a:effectLst/>
                        </a:rPr>
                        <a:t>2.048</a:t>
                      </a:r>
                      <a:endParaRPr lang="sl-SI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 dirty="0">
                          <a:effectLst/>
                        </a:rPr>
                        <a:t>1.929</a:t>
                      </a:r>
                      <a:endParaRPr lang="sl-SI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 dirty="0">
                          <a:effectLst/>
                        </a:rPr>
                        <a:t>1.735</a:t>
                      </a:r>
                      <a:endParaRPr lang="sl-SI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 dirty="0">
                          <a:effectLst/>
                        </a:rPr>
                        <a:t>1.859</a:t>
                      </a:r>
                      <a:endParaRPr lang="sl-SI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1.708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92484784"/>
                  </a:ext>
                </a:extLst>
              </a:tr>
            </a:tbl>
          </a:graphicData>
        </a:graphic>
      </p:graphicFrame>
      <p:sp>
        <p:nvSpPr>
          <p:cNvPr id="12" name="Puščica dol 11"/>
          <p:cNvSpPr/>
          <p:nvPr/>
        </p:nvSpPr>
        <p:spPr>
          <a:xfrm>
            <a:off x="10304968" y="5115513"/>
            <a:ext cx="197870" cy="2090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uščica gor 12"/>
          <p:cNvSpPr/>
          <p:nvPr/>
        </p:nvSpPr>
        <p:spPr>
          <a:xfrm>
            <a:off x="10304968" y="2982798"/>
            <a:ext cx="197870" cy="2248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uščica gor 12"/>
          <p:cNvSpPr/>
          <p:nvPr/>
        </p:nvSpPr>
        <p:spPr>
          <a:xfrm>
            <a:off x="10309965" y="3763400"/>
            <a:ext cx="197870" cy="2248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Puščica gor 12"/>
          <p:cNvSpPr/>
          <p:nvPr/>
        </p:nvSpPr>
        <p:spPr>
          <a:xfrm>
            <a:off x="10337078" y="4478612"/>
            <a:ext cx="197870" cy="2248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413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78" y="0"/>
            <a:ext cx="1854922" cy="1365161"/>
          </a:xfrm>
          <a:prstGeom prst="rect">
            <a:avLst/>
          </a:prstGeom>
        </p:spPr>
      </p:pic>
      <p:sp>
        <p:nvSpPr>
          <p:cNvPr id="12" name="Puščica gor 11"/>
          <p:cNvSpPr/>
          <p:nvPr/>
        </p:nvSpPr>
        <p:spPr>
          <a:xfrm rot="10800000">
            <a:off x="10027772" y="2281368"/>
            <a:ext cx="179882" cy="224852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uščica gor 15"/>
          <p:cNvSpPr/>
          <p:nvPr/>
        </p:nvSpPr>
        <p:spPr>
          <a:xfrm>
            <a:off x="10027772" y="4894088"/>
            <a:ext cx="179882" cy="2248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Naslov 1"/>
          <p:cNvSpPr>
            <a:spLocks noGrp="1"/>
          </p:cNvSpPr>
          <p:nvPr>
            <p:ph type="title"/>
          </p:nvPr>
        </p:nvSpPr>
        <p:spPr>
          <a:xfrm>
            <a:off x="374756" y="-35605"/>
            <a:ext cx="10747224" cy="1065916"/>
          </a:xfrm>
        </p:spPr>
        <p:txBody>
          <a:bodyPr>
            <a:normAutofit/>
          </a:bodyPr>
          <a:lstStyle/>
          <a:p>
            <a:r>
              <a:rPr lang="sl-SI" sz="2800" b="1" dirty="0"/>
              <a:t>Poslovanje IJS (2011-2016) – 58 podjetij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374756" y="1158329"/>
          <a:ext cx="8207058" cy="5143597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158683">
                  <a:extLst>
                    <a:ext uri="{9D8B030D-6E8A-4147-A177-3AD203B41FA5}">
                      <a16:colId xmlns:a16="http://schemas.microsoft.com/office/drawing/2014/main" val="1410809167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1599630537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4061319530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107934726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675140382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3394303497"/>
                    </a:ext>
                  </a:extLst>
                </a:gridCol>
              </a:tblGrid>
              <a:tr h="49077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l-SI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b="1" u="none" strike="noStrike" kern="1200" dirty="0">
                          <a:effectLst/>
                        </a:rPr>
                        <a:t>2011</a:t>
                      </a:r>
                      <a:endParaRPr lang="sl-SI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b="1" u="none" strike="noStrike" kern="1200" dirty="0">
                          <a:effectLst/>
                        </a:rPr>
                        <a:t>2012</a:t>
                      </a:r>
                      <a:endParaRPr lang="sl-SI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b="1" u="none" strike="noStrike" kern="1200" dirty="0">
                          <a:effectLst/>
                        </a:rPr>
                        <a:t>2013</a:t>
                      </a:r>
                      <a:endParaRPr lang="sl-SI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b="1" u="none" strike="noStrike" kern="1200" dirty="0">
                          <a:effectLst/>
                        </a:rPr>
                        <a:t>2014</a:t>
                      </a:r>
                      <a:endParaRPr lang="sl-SI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b="1" u="none" strike="noStrike" kern="1200" dirty="0">
                          <a:effectLst/>
                        </a:rPr>
                        <a:t>2015</a:t>
                      </a:r>
                      <a:endParaRPr lang="sl-SI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2859026"/>
                  </a:ext>
                </a:extLst>
              </a:tr>
              <a:tr h="55586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l-SI" sz="1800" b="1" u="none" strike="noStrike" kern="1200" dirty="0">
                          <a:effectLst/>
                        </a:rPr>
                        <a:t> Poslovni prihodki</a:t>
                      </a:r>
                      <a:endParaRPr lang="sl-SI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 dirty="0">
                          <a:effectLst/>
                        </a:rPr>
                        <a:t>388.109.399</a:t>
                      </a:r>
                      <a:endParaRPr lang="sl-SI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 dirty="0">
                          <a:effectLst/>
                        </a:rPr>
                        <a:t>403.283.269</a:t>
                      </a:r>
                      <a:endParaRPr lang="sl-SI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 dirty="0">
                          <a:effectLst/>
                        </a:rPr>
                        <a:t>431.509.887</a:t>
                      </a:r>
                      <a:endParaRPr lang="sl-SI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 dirty="0">
                          <a:effectLst/>
                        </a:rPr>
                        <a:t>468.268.263</a:t>
                      </a:r>
                      <a:endParaRPr lang="sl-SI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 dirty="0">
                          <a:effectLst/>
                        </a:rPr>
                        <a:t>483.696.036</a:t>
                      </a:r>
                      <a:endParaRPr lang="sl-SI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59669702"/>
                  </a:ext>
                </a:extLst>
              </a:tr>
              <a:tr h="47936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l-SI" sz="1800" b="1" u="none" strike="noStrike" kern="1200" dirty="0">
                          <a:effectLst/>
                        </a:rPr>
                        <a:t> Poslovni odhodki</a:t>
                      </a:r>
                      <a:endParaRPr lang="sl-SI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 dirty="0">
                          <a:effectLst/>
                        </a:rPr>
                        <a:t>388.451.178</a:t>
                      </a:r>
                      <a:endParaRPr lang="sl-SI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 dirty="0">
                          <a:effectLst/>
                        </a:rPr>
                        <a:t>406.649.921</a:t>
                      </a:r>
                      <a:endParaRPr lang="sl-SI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 dirty="0">
                          <a:effectLst/>
                        </a:rPr>
                        <a:t>425.495.740</a:t>
                      </a:r>
                      <a:endParaRPr lang="sl-SI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 dirty="0">
                          <a:effectLst/>
                        </a:rPr>
                        <a:t>456.175.786</a:t>
                      </a:r>
                      <a:endParaRPr lang="sl-SI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 dirty="0">
                          <a:effectLst/>
                        </a:rPr>
                        <a:t>473.034.715</a:t>
                      </a:r>
                      <a:endParaRPr lang="sl-SI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27965132"/>
                  </a:ext>
                </a:extLst>
              </a:tr>
              <a:tr h="99938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l-SI" sz="1800" b="1" u="none" strike="noStrike" kern="1200" dirty="0">
                          <a:effectLst/>
                        </a:rPr>
                        <a:t> Izid pred davki, 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sl-SI" sz="1800" b="1" u="none" strike="noStrike" kern="1200" dirty="0">
                          <a:effectLst/>
                        </a:rPr>
                        <a:t> obrestmi in 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sl-SI" sz="1800" b="1" u="none" strike="noStrike" kern="1200" dirty="0">
                          <a:effectLst/>
                        </a:rPr>
                        <a:t> amortizacijo (EBITDA)</a:t>
                      </a:r>
                      <a:endParaRPr lang="sl-SI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 dirty="0">
                          <a:effectLst/>
                        </a:rPr>
                        <a:t>21.316.438</a:t>
                      </a:r>
                      <a:endParaRPr lang="sl-SI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 dirty="0">
                          <a:effectLst/>
                        </a:rPr>
                        <a:t>19.490.740</a:t>
                      </a:r>
                      <a:endParaRPr lang="sl-SI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 dirty="0">
                          <a:effectLst/>
                        </a:rPr>
                        <a:t>30.903.836</a:t>
                      </a:r>
                      <a:endParaRPr lang="sl-SI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 dirty="0">
                          <a:effectLst/>
                        </a:rPr>
                        <a:t>35.550.395</a:t>
                      </a:r>
                      <a:endParaRPr lang="sl-SI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 dirty="0">
                          <a:effectLst/>
                        </a:rPr>
                        <a:t>33.326.655</a:t>
                      </a:r>
                      <a:endParaRPr lang="sl-SI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3890820"/>
                  </a:ext>
                </a:extLst>
              </a:tr>
              <a:tr h="63268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l-SI" sz="1800" b="1" u="none" strike="noStrike" kern="1200" dirty="0">
                          <a:effectLst/>
                        </a:rPr>
                        <a:t> Poslovni izid iz 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sl-SI" sz="1800" b="1" u="none" strike="noStrike" kern="1200" dirty="0">
                          <a:effectLst/>
                        </a:rPr>
                        <a:t> poslovanja (EBIT)</a:t>
                      </a:r>
                      <a:endParaRPr lang="sl-SI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>
                          <a:solidFill>
                            <a:srgbClr val="C00000"/>
                          </a:solidFill>
                          <a:effectLst/>
                        </a:rPr>
                        <a:t>-578.240</a:t>
                      </a:r>
                      <a:endParaRPr lang="sl-SI" sz="1800" u="none" strike="noStrike" kern="120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 dirty="0">
                          <a:solidFill>
                            <a:srgbClr val="C00000"/>
                          </a:solidFill>
                          <a:effectLst/>
                        </a:rPr>
                        <a:t>-3.288.395</a:t>
                      </a:r>
                      <a:endParaRPr lang="sl-SI" sz="1800" u="none" strike="noStrike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 dirty="0">
                          <a:effectLst/>
                        </a:rPr>
                        <a:t>6.028.854</a:t>
                      </a:r>
                      <a:endParaRPr lang="sl-SI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 dirty="0">
                          <a:effectLst/>
                        </a:rPr>
                        <a:t>12.225.330</a:t>
                      </a:r>
                      <a:endParaRPr lang="sl-SI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 dirty="0">
                          <a:effectLst/>
                        </a:rPr>
                        <a:t>9.501.624</a:t>
                      </a:r>
                      <a:endParaRPr lang="sl-SI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59390584"/>
                  </a:ext>
                </a:extLst>
              </a:tr>
              <a:tr h="4038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l-SI" sz="1800" b="1" u="none" strike="noStrike" kern="1200" dirty="0">
                          <a:effectLst/>
                        </a:rPr>
                        <a:t> Celotni poslovni izid</a:t>
                      </a:r>
                      <a:endParaRPr lang="sl-SI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 dirty="0">
                          <a:effectLst/>
                        </a:rPr>
                        <a:t>2.385.400</a:t>
                      </a:r>
                      <a:endParaRPr lang="sl-SI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 dirty="0">
                          <a:effectLst/>
                        </a:rPr>
                        <a:t>19.227</a:t>
                      </a:r>
                      <a:endParaRPr lang="sl-SI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 dirty="0">
                          <a:effectLst/>
                        </a:rPr>
                        <a:t>8.751.969</a:t>
                      </a:r>
                      <a:endParaRPr lang="sl-SI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 dirty="0">
                          <a:effectLst/>
                        </a:rPr>
                        <a:t>14.233.004</a:t>
                      </a:r>
                      <a:endParaRPr lang="sl-SI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 dirty="0">
                          <a:effectLst/>
                        </a:rPr>
                        <a:t>15.193.293</a:t>
                      </a:r>
                      <a:endParaRPr lang="sl-SI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35293005"/>
                  </a:ext>
                </a:extLst>
              </a:tr>
              <a:tr h="63268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l-SI" sz="1800" b="1" u="none" strike="noStrike" kern="1200" dirty="0">
                          <a:effectLst/>
                        </a:rPr>
                        <a:t> Povprečno št.  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sl-SI" sz="1800" b="1" u="none" strike="noStrike" kern="1200" dirty="0">
                          <a:effectLst/>
                        </a:rPr>
                        <a:t> zaposlenih</a:t>
                      </a:r>
                      <a:endParaRPr lang="sl-SI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>
                          <a:effectLst/>
                        </a:rPr>
                        <a:t>4.867,05</a:t>
                      </a:r>
                      <a:endParaRPr lang="sl-SI" sz="18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>
                          <a:effectLst/>
                        </a:rPr>
                        <a:t>4.958,01</a:t>
                      </a:r>
                      <a:endParaRPr lang="sl-SI" sz="18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 dirty="0">
                          <a:effectLst/>
                        </a:rPr>
                        <a:t>4.989,00</a:t>
                      </a:r>
                      <a:endParaRPr lang="sl-SI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 dirty="0">
                          <a:effectLst/>
                        </a:rPr>
                        <a:t>5.102,49</a:t>
                      </a:r>
                      <a:endParaRPr lang="sl-SI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 dirty="0">
                          <a:effectLst/>
                        </a:rPr>
                        <a:t>5.171,68</a:t>
                      </a:r>
                      <a:endParaRPr lang="sl-SI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62521827"/>
                  </a:ext>
                </a:extLst>
              </a:tr>
              <a:tr h="94902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l-SI" sz="1800" b="1" u="none" strike="noStrike" kern="1200" dirty="0">
                          <a:effectLst/>
                        </a:rPr>
                        <a:t> Povprečno št. 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sl-SI" sz="1800" b="1" u="none" strike="noStrike" kern="1200" dirty="0">
                          <a:effectLst/>
                        </a:rPr>
                        <a:t> zaposlenih vključno s 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sl-SI" sz="1800" b="1" u="none" strike="noStrike" kern="1200" dirty="0">
                          <a:effectLst/>
                        </a:rPr>
                        <a:t> tremi občinami</a:t>
                      </a:r>
                      <a:endParaRPr lang="sl-SI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>
                          <a:effectLst/>
                        </a:rPr>
                        <a:t>4.945,05</a:t>
                      </a:r>
                      <a:endParaRPr lang="sl-SI" sz="18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 dirty="0">
                          <a:effectLst/>
                        </a:rPr>
                        <a:t>5.036,01</a:t>
                      </a:r>
                      <a:endParaRPr lang="sl-SI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 dirty="0">
                          <a:effectLst/>
                        </a:rPr>
                        <a:t>5.068,00</a:t>
                      </a:r>
                      <a:endParaRPr lang="sl-SI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 dirty="0">
                          <a:effectLst/>
                        </a:rPr>
                        <a:t>5.181,49</a:t>
                      </a:r>
                      <a:endParaRPr lang="sl-SI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 dirty="0">
                          <a:effectLst/>
                        </a:rPr>
                        <a:t>5.251,68</a:t>
                      </a:r>
                      <a:endParaRPr lang="sl-SI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56031946"/>
                  </a:ext>
                </a:extLst>
              </a:tr>
            </a:tbl>
          </a:graphicData>
        </a:graphic>
      </p:graphicFrame>
      <p:sp>
        <p:nvSpPr>
          <p:cNvPr id="20" name="Puščica gor 19"/>
          <p:cNvSpPr/>
          <p:nvPr/>
        </p:nvSpPr>
        <p:spPr>
          <a:xfrm rot="10800000">
            <a:off x="10027772" y="1760389"/>
            <a:ext cx="179882" cy="224852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8573549" y="1158329"/>
          <a:ext cx="1208014" cy="5143597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208014">
                  <a:extLst>
                    <a:ext uri="{9D8B030D-6E8A-4147-A177-3AD203B41FA5}">
                      <a16:colId xmlns:a16="http://schemas.microsoft.com/office/drawing/2014/main" val="1770280909"/>
                    </a:ext>
                  </a:extLst>
                </a:gridCol>
              </a:tblGrid>
              <a:tr h="49077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b="1" u="none" strike="noStrike" kern="1200" dirty="0">
                          <a:effectLst/>
                        </a:rPr>
                        <a:t>2016</a:t>
                      </a:r>
                      <a:endParaRPr lang="sl-SI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19160593"/>
                  </a:ext>
                </a:extLst>
              </a:tr>
              <a:tr h="55586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469.179.570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15246205"/>
                  </a:ext>
                </a:extLst>
              </a:tr>
              <a:tr h="47936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462.888.253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52453931"/>
                  </a:ext>
                </a:extLst>
              </a:tr>
              <a:tr h="99938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29.836.754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99145199"/>
                  </a:ext>
                </a:extLst>
              </a:tr>
              <a:tr h="63268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7.716.561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96617025"/>
                  </a:ext>
                </a:extLst>
              </a:tr>
              <a:tr h="40382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8.655.719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6143299"/>
                  </a:ext>
                </a:extLst>
              </a:tr>
              <a:tr h="63268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5.198,52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97721455"/>
                  </a:ext>
                </a:extLst>
              </a:tr>
              <a:tr h="94902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5.251,68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32019081"/>
                  </a:ext>
                </a:extLst>
              </a:tr>
            </a:tbl>
          </a:graphicData>
        </a:graphic>
      </p:graphicFrame>
      <p:sp>
        <p:nvSpPr>
          <p:cNvPr id="15" name="Puščica gor 11"/>
          <p:cNvSpPr/>
          <p:nvPr/>
        </p:nvSpPr>
        <p:spPr>
          <a:xfrm rot="10800000">
            <a:off x="10027772" y="3079720"/>
            <a:ext cx="179882" cy="224852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" name="Puščica gor 11"/>
          <p:cNvSpPr/>
          <p:nvPr/>
        </p:nvSpPr>
        <p:spPr>
          <a:xfrm rot="10800000">
            <a:off x="10027772" y="3952176"/>
            <a:ext cx="179882" cy="224852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Puščica gor 11"/>
          <p:cNvSpPr/>
          <p:nvPr/>
        </p:nvSpPr>
        <p:spPr>
          <a:xfrm rot="10800000">
            <a:off x="10027772" y="4425373"/>
            <a:ext cx="179882" cy="224852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Je enako 4"/>
          <p:cNvSpPr/>
          <p:nvPr/>
        </p:nvSpPr>
        <p:spPr>
          <a:xfrm>
            <a:off x="9927765" y="5622417"/>
            <a:ext cx="409313" cy="417656"/>
          </a:xfrm>
          <a:prstGeom prst="mathEqua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703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</TotalTime>
  <Words>1095</Words>
  <Application>Microsoft Office PowerPoint</Application>
  <PresentationFormat>Širokozaslonsko</PresentationFormat>
  <Paragraphs>246</Paragraphs>
  <Slides>27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freight-book</vt:lpstr>
      <vt:lpstr>Times New Roman</vt:lpstr>
      <vt:lpstr>Wingdings</vt:lpstr>
      <vt:lpstr>Officeova tema</vt:lpstr>
      <vt:lpstr>PowerPointova predstavitev</vt:lpstr>
      <vt:lpstr>ZAKLJUČKI KONFERENCE 2016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Poslovanje članov Sekcije zbiralcev in predelovalcev odpadkov  (2010-2016) - 31 podjetij </vt:lpstr>
      <vt:lpstr>Poslovanje IJS (2011-2016) – 58 podjetij </vt:lpstr>
      <vt:lpstr>Obeti 2017 (in naprej)</vt:lpstr>
      <vt:lpstr>INDEKS BDSV</vt:lpstr>
      <vt:lpstr>INDEKS BDSV</vt:lpstr>
      <vt:lpstr>PowerPointova predstavitev</vt:lpstr>
      <vt:lpstr>PowerPointova predstavitev</vt:lpstr>
      <vt:lpstr>Trenutni optimizem v branži reciklaže  surovin, a brez dolgoročne predvidljivosti</vt:lpstr>
      <vt:lpstr>Iniciativa Narodni meč 2017 (Kitajska)</vt:lpstr>
      <vt:lpstr>PowerPointova predstavitev</vt:lpstr>
      <vt:lpstr>EUWID – cene starega papirja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Obeti?</vt:lpstr>
      <vt:lpstr>PowerPointova predstavitev</vt:lpstr>
    </vt:vector>
  </TitlesOfParts>
  <Company>Gorenje d.d.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Fišer Jure</dc:creator>
  <cp:lastModifiedBy>Žunkovič Petra</cp:lastModifiedBy>
  <cp:revision>62</cp:revision>
  <dcterms:created xsi:type="dcterms:W3CDTF">2014-09-19T22:59:17Z</dcterms:created>
  <dcterms:modified xsi:type="dcterms:W3CDTF">2017-10-23T04:17:32Z</dcterms:modified>
</cp:coreProperties>
</file>